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37" r:id="rId2"/>
    <p:sldId id="299" r:id="rId3"/>
    <p:sldId id="298" r:id="rId4"/>
    <p:sldId id="305" r:id="rId5"/>
    <p:sldId id="308" r:id="rId6"/>
    <p:sldId id="306" r:id="rId7"/>
    <p:sldId id="307" r:id="rId8"/>
    <p:sldId id="309" r:id="rId9"/>
    <p:sldId id="304" r:id="rId10"/>
    <p:sldId id="301" r:id="rId11"/>
    <p:sldId id="302" r:id="rId12"/>
    <p:sldId id="303" r:id="rId13"/>
    <p:sldId id="311" r:id="rId14"/>
    <p:sldId id="317" r:id="rId15"/>
    <p:sldId id="318" r:id="rId16"/>
    <p:sldId id="331" r:id="rId17"/>
    <p:sldId id="333" r:id="rId18"/>
    <p:sldId id="326" r:id="rId19"/>
    <p:sldId id="320" r:id="rId20"/>
    <p:sldId id="322" r:id="rId21"/>
    <p:sldId id="334" r:id="rId22"/>
    <p:sldId id="338" r:id="rId23"/>
    <p:sldId id="335" r:id="rId24"/>
    <p:sldId id="332" r:id="rId25"/>
    <p:sldId id="339" r:id="rId26"/>
    <p:sldId id="340" r:id="rId27"/>
    <p:sldId id="341" r:id="rId28"/>
    <p:sldId id="342" r:id="rId29"/>
    <p:sldId id="329" r:id="rId30"/>
    <p:sldId id="324" r:id="rId31"/>
    <p:sldId id="325" r:id="rId3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F072B-9F93-4FDB-BFF5-9F4FFCDED588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DF6A2-E8C4-46E3-9C25-269465004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254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266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822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529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062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754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395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675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115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784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0310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491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810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5099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8979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4992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211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9847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4012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0894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938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7381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842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8103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394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636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868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718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185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264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375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22625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04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F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46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L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992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9A771F2-5C61-4592-8ADE-F37183C1C6F2}"/>
              </a:ext>
            </a:extLst>
          </p:cNvPr>
          <p:cNvSpPr/>
          <p:nvPr userDrawn="1"/>
        </p:nvSpPr>
        <p:spPr>
          <a:xfrm>
            <a:off x="18172" y="35812"/>
            <a:ext cx="12173828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Home Learning</a:t>
            </a:r>
          </a:p>
        </p:txBody>
      </p:sp>
    </p:spTree>
    <p:extLst>
      <p:ext uri="{BB962C8B-B14F-4D97-AF65-F5344CB8AC3E}">
        <p14:creationId xmlns:p14="http://schemas.microsoft.com/office/powerpoint/2010/main" val="2420177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1C7380-E1BE-4BE8-9404-61FF98F20FEC}"/>
              </a:ext>
            </a:extLst>
          </p:cNvPr>
          <p:cNvSpPr txBox="1"/>
          <p:nvPr/>
        </p:nvSpPr>
        <p:spPr>
          <a:xfrm>
            <a:off x="1069765" y="3295388"/>
            <a:ext cx="8003896" cy="224676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latin typeface="+mj-lt"/>
              </a:rPr>
              <a:t>Books</a:t>
            </a:r>
            <a:r>
              <a:rPr lang="en-GB" sz="2800" dirty="0">
                <a:solidFill>
                  <a:schemeClr val="bg1"/>
                </a:solidFill>
                <a:latin typeface="+mj-lt"/>
              </a:rPr>
              <a:t> packed away or handed 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latin typeface="+mj-lt"/>
              </a:rPr>
              <a:t>Planners</a:t>
            </a:r>
            <a:r>
              <a:rPr lang="en-GB" sz="2800" dirty="0">
                <a:solidFill>
                  <a:schemeClr val="bg1"/>
                </a:solidFill>
                <a:latin typeface="+mj-lt"/>
              </a:rPr>
              <a:t> packed away.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latin typeface="+mj-lt"/>
              </a:rPr>
              <a:t>Equipment</a:t>
            </a:r>
            <a:r>
              <a:rPr lang="en-GB" sz="2800" dirty="0">
                <a:solidFill>
                  <a:schemeClr val="bg1"/>
                </a:solidFill>
                <a:latin typeface="+mj-lt"/>
              </a:rPr>
              <a:t> returned or packed away.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+mj-lt"/>
              </a:rPr>
              <a:t>All tables, chairs and floor </a:t>
            </a:r>
            <a:r>
              <a:rPr lang="en-GB" sz="2800" b="1" dirty="0">
                <a:solidFill>
                  <a:schemeClr val="bg1"/>
                </a:solidFill>
                <a:latin typeface="+mj-lt"/>
              </a:rPr>
              <a:t>completely clean</a:t>
            </a:r>
            <a:r>
              <a:rPr lang="en-GB" sz="2800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+mj-lt"/>
              </a:rPr>
              <a:t>Stand </a:t>
            </a:r>
            <a:r>
              <a:rPr lang="en-GB" sz="2800" b="1" dirty="0">
                <a:solidFill>
                  <a:schemeClr val="bg1"/>
                </a:solidFill>
                <a:latin typeface="+mj-lt"/>
              </a:rPr>
              <a:t>silently</a:t>
            </a:r>
            <a:r>
              <a:rPr lang="en-GB" sz="2800" dirty="0">
                <a:solidFill>
                  <a:schemeClr val="bg1"/>
                </a:solidFill>
                <a:latin typeface="+mj-lt"/>
              </a:rPr>
              <a:t> behind your chair.</a:t>
            </a:r>
          </a:p>
        </p:txBody>
      </p:sp>
      <p:pic>
        <p:nvPicPr>
          <p:cNvPr id="7" name="Picture 16" descr="silence Icon 9784">
            <a:extLst>
              <a:ext uri="{FF2B5EF4-FFF2-40B4-BE49-F238E27FC236}">
                <a16:creationId xmlns:a16="http://schemas.microsoft.com/office/drawing/2014/main" id="{8B0DCCAA-F259-4396-BFAA-E43C70859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27" y="420874"/>
            <a:ext cx="2466534" cy="246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tidy man Icon 570288">
            <a:extLst>
              <a:ext uri="{FF2B5EF4-FFF2-40B4-BE49-F238E27FC236}">
                <a16:creationId xmlns:a16="http://schemas.microsoft.com/office/drawing/2014/main" id="{E6AB5F05-A2ED-4ACB-8E8B-493642019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589" y="250247"/>
            <a:ext cx="3010486" cy="301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choolbag Icon 5090984">
            <a:extLst>
              <a:ext uri="{FF2B5EF4-FFF2-40B4-BE49-F238E27FC236}">
                <a16:creationId xmlns:a16="http://schemas.microsoft.com/office/drawing/2014/main" id="{344E65DE-5068-4918-AD90-CC196A43D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442" y="294261"/>
            <a:ext cx="2593147" cy="259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35170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 N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30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9A771F2-5C61-4592-8ADE-F37183C1C6F2}"/>
              </a:ext>
            </a:extLst>
          </p:cNvPr>
          <p:cNvSpPr/>
          <p:nvPr userDrawn="1"/>
        </p:nvSpPr>
        <p:spPr>
          <a:xfrm>
            <a:off x="18172" y="35812"/>
            <a:ext cx="12173828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Title and Date</a:t>
            </a:r>
          </a:p>
        </p:txBody>
      </p:sp>
    </p:spTree>
    <p:extLst>
      <p:ext uri="{BB962C8B-B14F-4D97-AF65-F5344CB8AC3E}">
        <p14:creationId xmlns:p14="http://schemas.microsoft.com/office/powerpoint/2010/main" val="53094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nked Lear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35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U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82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or Knowl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513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F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L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091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F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81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23000"/>
                    </a14:imgEffect>
                    <a14:imgEffect>
                      <a14:brightnessContrast contras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009A96-0260-426B-BC53-F9D3B0F73C56}"/>
              </a:ext>
            </a:extLst>
          </p:cNvPr>
          <p:cNvCxnSpPr/>
          <p:nvPr/>
        </p:nvCxnSpPr>
        <p:spPr>
          <a:xfrm>
            <a:off x="10179660" y="0"/>
            <a:ext cx="0" cy="685800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00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3.jpe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3.jpe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94DD66-97FC-4945-A7F0-50D9C16F7CFB}"/>
              </a:ext>
            </a:extLst>
          </p:cNvPr>
          <p:cNvSpPr/>
          <p:nvPr/>
        </p:nvSpPr>
        <p:spPr>
          <a:xfrm>
            <a:off x="2046914" y="3387760"/>
            <a:ext cx="5371968" cy="95676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AP2</a:t>
            </a:r>
          </a:p>
        </p:txBody>
      </p:sp>
      <p:pic>
        <p:nvPicPr>
          <p:cNvPr id="14" name="Picture 2" descr="Links Icon, Transparent Links.PNG Images &amp; Vector - FreeIconsPNG">
            <a:extLst>
              <a:ext uri="{FF2B5EF4-FFF2-40B4-BE49-F238E27FC236}">
                <a16:creationId xmlns:a16="http://schemas.microsoft.com/office/drawing/2014/main" id="{9A00A4FB-9E56-46DD-87D4-960B4B3E6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67" l="167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7061">
            <a:off x="4406375" y="4406062"/>
            <a:ext cx="703380" cy="70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697F4E91-CC45-4E54-AA31-2950258209E9}"/>
              </a:ext>
            </a:extLst>
          </p:cNvPr>
          <p:cNvSpPr txBox="1">
            <a:spLocks/>
          </p:cNvSpPr>
          <p:nvPr/>
        </p:nvSpPr>
        <p:spPr>
          <a:xfrm>
            <a:off x="2072082" y="5174420"/>
            <a:ext cx="5371968" cy="1572068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solidFill>
                  <a:schemeClr val="tx1"/>
                </a:solidFill>
              </a:rPr>
              <a:t>Skills required:</a:t>
            </a:r>
          </a:p>
          <a:p>
            <a:r>
              <a:rPr lang="en-GB" sz="3200" dirty="0">
                <a:solidFill>
                  <a:schemeClr val="tx1"/>
                </a:solidFill>
              </a:rPr>
              <a:t>Understanding of plot and character</a:t>
            </a:r>
          </a:p>
          <a:p>
            <a:r>
              <a:rPr lang="en-GB" sz="3200" dirty="0">
                <a:solidFill>
                  <a:schemeClr val="tx1"/>
                </a:solidFill>
              </a:rPr>
              <a:t>Language analysis</a:t>
            </a:r>
          </a:p>
          <a:p>
            <a:r>
              <a:rPr lang="en-GB" sz="3200" dirty="0">
                <a:solidFill>
                  <a:schemeClr val="tx1"/>
                </a:solidFill>
              </a:rPr>
              <a:t>Awareness of social and historical context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9D95EE6-A80E-40EB-BF28-A9B202A18C7B}"/>
              </a:ext>
            </a:extLst>
          </p:cNvPr>
          <p:cNvSpPr txBox="1">
            <a:spLocks/>
          </p:cNvSpPr>
          <p:nvPr/>
        </p:nvSpPr>
        <p:spPr>
          <a:xfrm>
            <a:off x="2072082" y="1380089"/>
            <a:ext cx="5371968" cy="117964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solidFill>
                  <a:schemeClr val="tx1"/>
                </a:solidFill>
              </a:rPr>
              <a:t>Animal Farm</a:t>
            </a:r>
          </a:p>
        </p:txBody>
      </p:sp>
      <p:pic>
        <p:nvPicPr>
          <p:cNvPr id="17" name="Picture 2" descr="Links Icon, Transparent Links.PNG Images &amp; Vector - FreeIconsPNG">
            <a:extLst>
              <a:ext uri="{FF2B5EF4-FFF2-40B4-BE49-F238E27FC236}">
                <a16:creationId xmlns:a16="http://schemas.microsoft.com/office/drawing/2014/main" id="{50C9B717-2D11-4CF6-874B-D21B9D125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67" l="167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7061">
            <a:off x="4381208" y="2622842"/>
            <a:ext cx="703380" cy="70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63">
            <a:extLst>
              <a:ext uri="{FF2B5EF4-FFF2-40B4-BE49-F238E27FC236}">
                <a16:creationId xmlns:a16="http://schemas.microsoft.com/office/drawing/2014/main" id="{D295908C-A350-46C1-BCF1-781249847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132" y="628233"/>
            <a:ext cx="175121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 </a:t>
            </a:r>
            <a:r>
              <a:rPr lang="en-GB" sz="1600" dirty="0">
                <a:solidFill>
                  <a:srgbClr val="002060"/>
                </a:solidFill>
                <a:latin typeface="Calibri" panose="020F0502020204030204"/>
              </a:rPr>
              <a:t>to understand the context around Animal Farm and use terminology correctly.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8DFBD10-3507-4E36-AB21-A237833EF8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8506" y="1123696"/>
            <a:ext cx="1165840" cy="143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86682"/>
      </p:ext>
    </p:extLst>
  </p:cSld>
  <p:clrMapOvr>
    <a:masterClrMapping/>
  </p:clrMapOvr>
  <p:transition spd="slow" advClick="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6CA4EB-E09E-45D8-80F1-4ADF54F90D34}"/>
              </a:ext>
            </a:extLst>
          </p:cNvPr>
          <p:cNvSpPr txBox="1"/>
          <p:nvPr/>
        </p:nvSpPr>
        <p:spPr>
          <a:xfrm>
            <a:off x="346745" y="838899"/>
            <a:ext cx="93621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Being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able to write about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context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important!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an extract from the GCSE English Literature mark scheme</a:t>
            </a: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: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C2F1F2-0B4E-4496-AFDF-3EE4EAFBAD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39" t="20511" r="22660" b="45283"/>
          <a:stretch/>
        </p:blipFill>
        <p:spPr>
          <a:xfrm>
            <a:off x="346745" y="3115939"/>
            <a:ext cx="11121711" cy="30883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710327-30B8-4B42-86DE-A8A3DF955502}"/>
              </a:ext>
            </a:extLst>
          </p:cNvPr>
          <p:cNvSpPr txBox="1"/>
          <p:nvPr/>
        </p:nvSpPr>
        <p:spPr>
          <a:xfrm>
            <a:off x="1694576" y="5226341"/>
            <a:ext cx="4462943" cy="8221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 Box 63">
            <a:extLst>
              <a:ext uri="{FF2B5EF4-FFF2-40B4-BE49-F238E27FC236}">
                <a16:creationId xmlns:a16="http://schemas.microsoft.com/office/drawing/2014/main" id="{475DDEC6-885C-49F8-A413-B36E76C96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132" y="628233"/>
            <a:ext cx="175121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 </a:t>
            </a:r>
            <a:r>
              <a:rPr lang="en-GB" sz="1600" dirty="0">
                <a:solidFill>
                  <a:srgbClr val="002060"/>
                </a:solidFill>
                <a:latin typeface="Calibri" panose="020F0502020204030204"/>
              </a:rPr>
              <a:t>to understand the context around Animal Farm and use terminology correctly.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81C9C1-B9D9-4106-9513-CBE4000C1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8506" y="4071441"/>
            <a:ext cx="1165840" cy="143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85255"/>
      </p:ext>
    </p:extLst>
  </p:cSld>
  <p:clrMapOvr>
    <a:masterClrMapping/>
  </p:clrMapOvr>
  <p:transition spd="slow" advClick="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B9603-258B-41B3-8AC6-D781651DB58D}"/>
              </a:ext>
            </a:extLst>
          </p:cNvPr>
          <p:cNvSpPr txBox="1"/>
          <p:nvPr/>
        </p:nvSpPr>
        <p:spPr>
          <a:xfrm>
            <a:off x="137020" y="1988427"/>
            <a:ext cx="978156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/>
              <a:t>Now complete the paragraph.</a:t>
            </a:r>
          </a:p>
          <a:p>
            <a:endParaRPr lang="en-GB" sz="4000" b="1" dirty="0"/>
          </a:p>
          <a:p>
            <a:pPr algn="ctr"/>
            <a:r>
              <a:rPr lang="en-GB" sz="4000" i="1" dirty="0"/>
              <a:t>Animal Farm is an allegory as Orwell based the story on the real life events of the Russian Revolution. We know this because…</a:t>
            </a:r>
          </a:p>
          <a:p>
            <a:pPr algn="r"/>
            <a:endParaRPr lang="en-GB" sz="4000" i="1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D5300D30-08F4-4AD4-95A4-D0B2C61FEB97}"/>
              </a:ext>
            </a:extLst>
          </p:cNvPr>
          <p:cNvSpPr txBox="1">
            <a:spLocks/>
          </p:cNvSpPr>
          <p:nvPr/>
        </p:nvSpPr>
        <p:spPr>
          <a:xfrm>
            <a:off x="562151" y="771171"/>
            <a:ext cx="9267682" cy="156754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4400" b="1" dirty="0">
                <a:solidFill>
                  <a:prstClr val="black"/>
                </a:solidFill>
                <a:latin typeface="Calibri" panose="020F0502020204030204"/>
              </a:rPr>
              <a:t>How is Animal Farm an </a:t>
            </a:r>
            <a:r>
              <a:rPr lang="en-GB" sz="4400" b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allegory</a:t>
            </a:r>
            <a:r>
              <a:rPr lang="en-GB" sz="4400" b="1" dirty="0">
                <a:solidFill>
                  <a:prstClr val="black"/>
                </a:solidFill>
                <a:latin typeface="Calibri" panose="020F0502020204030204"/>
              </a:rPr>
              <a:t> for the </a:t>
            </a:r>
            <a:r>
              <a:rPr lang="en-GB" sz="4400" b="1" dirty="0">
                <a:solidFill>
                  <a:prstClr val="black"/>
                </a:solidFill>
                <a:highlight>
                  <a:srgbClr val="00FFFF"/>
                </a:highlight>
                <a:latin typeface="Calibri" panose="020F0502020204030204"/>
              </a:rPr>
              <a:t>Russian Revolution</a:t>
            </a:r>
            <a:r>
              <a:rPr lang="en-GB" sz="44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Box 63">
            <a:extLst>
              <a:ext uri="{FF2B5EF4-FFF2-40B4-BE49-F238E27FC236}">
                <a16:creationId xmlns:a16="http://schemas.microsoft.com/office/drawing/2014/main" id="{1A2BE732-8259-4CFD-A745-47B43AE79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132" y="628233"/>
            <a:ext cx="175121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 </a:t>
            </a:r>
            <a:r>
              <a:rPr lang="en-GB" sz="1600" dirty="0">
                <a:solidFill>
                  <a:srgbClr val="002060"/>
                </a:solidFill>
                <a:latin typeface="Calibri" panose="020F0502020204030204"/>
              </a:rPr>
              <a:t>to understand the context around Animal Farm and use terminology correctly.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106E38-20B6-4676-B0ED-DCF14DA2A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6417" y="2187908"/>
            <a:ext cx="1844643" cy="230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04639"/>
      </p:ext>
    </p:extLst>
  </p:cSld>
  <p:clrMapOvr>
    <a:masterClrMapping/>
  </p:clrMapOvr>
  <p:transition spd="slow" advClick="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E48E14-E43B-4072-8517-C9E547C6BD11}"/>
              </a:ext>
            </a:extLst>
          </p:cNvPr>
          <p:cNvSpPr txBox="1"/>
          <p:nvPr/>
        </p:nvSpPr>
        <p:spPr>
          <a:xfrm>
            <a:off x="243281" y="729842"/>
            <a:ext cx="9613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Students should end the lesson with some form of reflection. That may be self or peer assessing independent practice against the mark scheme, or it could be a target setting of what they still need to focus upon in </a:t>
            </a:r>
            <a:r>
              <a:rPr lang="en-GB"/>
              <a:t>their revision.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096411"/>
      </p:ext>
    </p:extLst>
  </p:cSld>
  <p:clrMapOvr>
    <a:masterClrMapping/>
  </p:clrMapOvr>
  <p:transition spd="slow" advClick="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ED1D9C-1392-4104-91A9-DB37B6ACF409}"/>
              </a:ext>
            </a:extLst>
          </p:cNvPr>
          <p:cNvSpPr txBox="1"/>
          <p:nvPr/>
        </p:nvSpPr>
        <p:spPr>
          <a:xfrm>
            <a:off x="160574" y="1822257"/>
            <a:ext cx="10171503" cy="304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endParaRPr lang="en-GB" sz="3600" dirty="0"/>
          </a:p>
          <a:p>
            <a:pPr>
              <a:spcAft>
                <a:spcPts val="600"/>
              </a:spcAft>
            </a:pPr>
            <a:endParaRPr lang="en-GB" sz="3600" dirty="0"/>
          </a:p>
          <a:p>
            <a:pPr>
              <a:spcAft>
                <a:spcPts val="600"/>
              </a:spcAft>
            </a:pPr>
            <a:r>
              <a:rPr lang="en-GB" sz="3600" dirty="0"/>
              <a:t> </a:t>
            </a:r>
          </a:p>
          <a:p>
            <a:pPr>
              <a:spcAft>
                <a:spcPts val="600"/>
              </a:spcAft>
            </a:pPr>
            <a:endParaRPr lang="en-GB" sz="3600" dirty="0"/>
          </a:p>
          <a:p>
            <a:pPr>
              <a:spcAft>
                <a:spcPts val="600"/>
              </a:spcAft>
            </a:pPr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987BE9-A6DB-4CDC-89E8-F75563D6A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6076" y="5019007"/>
            <a:ext cx="1165840" cy="1434168"/>
          </a:xfrm>
          <a:prstGeom prst="rect">
            <a:avLst/>
          </a:prstGeom>
        </p:spPr>
      </p:pic>
      <p:pic>
        <p:nvPicPr>
          <p:cNvPr id="15" name="Picture 6" descr="Farm scene with farm animals - Download Free Vectors, Clipart Graphics &amp;  Vector Art">
            <a:extLst>
              <a:ext uri="{FF2B5EF4-FFF2-40B4-BE49-F238E27FC236}">
                <a16:creationId xmlns:a16="http://schemas.microsoft.com/office/drawing/2014/main" id="{EE07DC16-1F1B-4A14-BEC1-F1BFAC455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3466">
            <a:off x="326437" y="2730588"/>
            <a:ext cx="3701594" cy="255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2.bp.blogspot.com/_8nmpORZBdDA/SxPRXl-uGOI/AAAAAAAAAVM/6Cd_OLgHA7o/s1600/animalfarm2.jpg">
            <a:extLst>
              <a:ext uri="{FF2B5EF4-FFF2-40B4-BE49-F238E27FC236}">
                <a16:creationId xmlns:a16="http://schemas.microsoft.com/office/drawing/2014/main" id="{827E9FEF-AD1B-4A88-9031-712AFB515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5635">
            <a:off x="6996096" y="2851349"/>
            <a:ext cx="3893511" cy="264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loud 25">
            <a:extLst>
              <a:ext uri="{FF2B5EF4-FFF2-40B4-BE49-F238E27FC236}">
                <a16:creationId xmlns:a16="http://schemas.microsoft.com/office/drawing/2014/main" id="{C95F565D-AFF8-42ED-9DFC-91785635C691}"/>
              </a:ext>
            </a:extLst>
          </p:cNvPr>
          <p:cNvSpPr/>
          <p:nvPr/>
        </p:nvSpPr>
        <p:spPr>
          <a:xfrm>
            <a:off x="2927848" y="3560915"/>
            <a:ext cx="4848158" cy="273099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Create a mind map of everything you know about the animals.</a:t>
            </a: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8447DAE0-53B1-478C-839C-878FF5A48366}"/>
              </a:ext>
            </a:extLst>
          </p:cNvPr>
          <p:cNvSpPr txBox="1">
            <a:spLocks/>
          </p:cNvSpPr>
          <p:nvPr/>
        </p:nvSpPr>
        <p:spPr>
          <a:xfrm>
            <a:off x="612484" y="628233"/>
            <a:ext cx="9630474" cy="156754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4400" b="1" dirty="0">
                <a:solidFill>
                  <a:prstClr val="black"/>
                </a:solidFill>
                <a:latin typeface="Calibri" panose="020F0502020204030204"/>
              </a:rPr>
              <a:t>What is life like for the animals in the novella?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Box 63">
            <a:extLst>
              <a:ext uri="{FF2B5EF4-FFF2-40B4-BE49-F238E27FC236}">
                <a16:creationId xmlns:a16="http://schemas.microsoft.com/office/drawing/2014/main" id="{BD97BD8B-C06B-4DBE-967E-D67B6A89F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132" y="628233"/>
            <a:ext cx="17512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 </a:t>
            </a:r>
            <a:r>
              <a:rPr lang="en-GB" sz="1600" dirty="0">
                <a:solidFill>
                  <a:srgbClr val="002060"/>
                </a:solidFill>
                <a:latin typeface="Calibri" panose="020F0502020204030204"/>
              </a:rPr>
              <a:t>to understand the characters in Animal Farm and analyse the text.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8955598"/>
      </p:ext>
    </p:extLst>
  </p:cSld>
  <p:clrMapOvr>
    <a:masterClrMapping/>
  </p:clrMapOvr>
  <p:transition spd="slow" advClick="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987BE9-A6DB-4CDC-89E8-F75563D6A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819" y="2314402"/>
            <a:ext cx="1165840" cy="1434168"/>
          </a:xfrm>
          <a:prstGeom prst="rect">
            <a:avLst/>
          </a:prstGeom>
        </p:spPr>
      </p:pic>
      <p:sp>
        <p:nvSpPr>
          <p:cNvPr id="19" name="Cloud 18">
            <a:extLst>
              <a:ext uri="{FF2B5EF4-FFF2-40B4-BE49-F238E27FC236}">
                <a16:creationId xmlns:a16="http://schemas.microsoft.com/office/drawing/2014/main" id="{0CC9D2D5-F4E2-4C5C-AA1E-F6F10286F7C8}"/>
              </a:ext>
            </a:extLst>
          </p:cNvPr>
          <p:cNvSpPr/>
          <p:nvPr/>
        </p:nvSpPr>
        <p:spPr>
          <a:xfrm>
            <a:off x="2895363" y="3031486"/>
            <a:ext cx="4848158" cy="273099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The animals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8934D19B-41F9-4CB3-8A28-A2F4602A8307}"/>
              </a:ext>
            </a:extLst>
          </p:cNvPr>
          <p:cNvSpPr txBox="1">
            <a:spLocks/>
          </p:cNvSpPr>
          <p:nvPr/>
        </p:nvSpPr>
        <p:spPr>
          <a:xfrm>
            <a:off x="612484" y="628233"/>
            <a:ext cx="9507439" cy="156754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4400" b="1" dirty="0">
                <a:solidFill>
                  <a:prstClr val="black"/>
                </a:solidFill>
                <a:latin typeface="Calibri" panose="020F0502020204030204"/>
              </a:rPr>
              <a:t>What is life like for the animals in the novella?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4" descr="http://2.bp.blogspot.com/_8nmpORZBdDA/SxPRXl-uGOI/AAAAAAAAAVM/6Cd_OLgHA7o/s1600/animalfarm2.jpg">
            <a:extLst>
              <a:ext uri="{FF2B5EF4-FFF2-40B4-BE49-F238E27FC236}">
                <a16:creationId xmlns:a16="http://schemas.microsoft.com/office/drawing/2014/main" id="{0D9381A2-3DCC-4416-9CF0-D42EBACBB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639" y="4536688"/>
            <a:ext cx="3020359" cy="204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63">
            <a:extLst>
              <a:ext uri="{FF2B5EF4-FFF2-40B4-BE49-F238E27FC236}">
                <a16:creationId xmlns:a16="http://schemas.microsoft.com/office/drawing/2014/main" id="{3BC635B0-17CC-4E24-8618-C5C8645BB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132" y="628233"/>
            <a:ext cx="17512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 </a:t>
            </a:r>
            <a:r>
              <a:rPr lang="en-GB" sz="1600" dirty="0">
                <a:solidFill>
                  <a:srgbClr val="002060"/>
                </a:solidFill>
                <a:latin typeface="Calibri" panose="020F0502020204030204"/>
              </a:rPr>
              <a:t>to understand the characters in Animal Farm and analyse the text.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7094895"/>
      </p:ext>
    </p:extLst>
  </p:cSld>
  <p:clrMapOvr>
    <a:masterClrMapping/>
  </p:clrMapOvr>
  <p:transition spd="slow" advClick="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6CA4EB-E09E-45D8-80F1-4ADF54F90D34}"/>
              </a:ext>
            </a:extLst>
          </p:cNvPr>
          <p:cNvSpPr txBox="1"/>
          <p:nvPr/>
        </p:nvSpPr>
        <p:spPr>
          <a:xfrm>
            <a:off x="419450" y="864065"/>
            <a:ext cx="9295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3F420D-47E3-42AC-9437-4A7E0F885D75}"/>
              </a:ext>
            </a:extLst>
          </p:cNvPr>
          <p:cNvSpPr txBox="1"/>
          <p:nvPr/>
        </p:nvSpPr>
        <p:spPr>
          <a:xfrm>
            <a:off x="250272" y="2603889"/>
            <a:ext cx="978156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Answer these questions in pairs:</a:t>
            </a:r>
          </a:p>
          <a:p>
            <a:endParaRPr lang="en-GB" sz="2800" dirty="0"/>
          </a:p>
          <a:p>
            <a:r>
              <a:rPr lang="en-GB" sz="3600" dirty="0"/>
              <a:t>Why do the animals start a rebellion? 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3600" dirty="0"/>
              <a:t>Think of 3 adjectives to describe Mr Jones</a:t>
            </a:r>
            <a:r>
              <a:rPr lang="en-GB" sz="2800" dirty="0"/>
              <a:t>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39B3F2C-548C-4550-A619-7155F9C5BE9E}"/>
              </a:ext>
            </a:extLst>
          </p:cNvPr>
          <p:cNvSpPr txBox="1">
            <a:spLocks/>
          </p:cNvSpPr>
          <p:nvPr/>
        </p:nvSpPr>
        <p:spPr>
          <a:xfrm>
            <a:off x="612484" y="628233"/>
            <a:ext cx="9419352" cy="156754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4400" b="1" dirty="0">
                <a:solidFill>
                  <a:prstClr val="black"/>
                </a:solidFill>
                <a:latin typeface="Calibri" panose="020F0502020204030204"/>
              </a:rPr>
              <a:t>What is life like for the animals in the novella?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30905F9-42FF-422B-887E-DF865D707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1902" y="2462293"/>
            <a:ext cx="1273282" cy="157498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9839C5A-87AF-4B21-BB28-1268D3402687}"/>
              </a:ext>
            </a:extLst>
          </p:cNvPr>
          <p:cNvSpPr/>
          <p:nvPr/>
        </p:nvSpPr>
        <p:spPr>
          <a:xfrm>
            <a:off x="250270" y="4078281"/>
            <a:ext cx="94641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lang="en-GB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Old Major thinks that Jones has too much power over the animals and treats the animals in a cruel and unfair way.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CE1D0F-1088-4ED2-A56B-5B3CF6CFA77E}"/>
              </a:ext>
            </a:extLst>
          </p:cNvPr>
          <p:cNvSpPr/>
          <p:nvPr/>
        </p:nvSpPr>
        <p:spPr>
          <a:xfrm>
            <a:off x="250272" y="5448773"/>
            <a:ext cx="80548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lang="en-GB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Tyrant / alcoholic / uncaring / inefficient / neglectful / unappreciative / selfish  </a:t>
            </a:r>
          </a:p>
        </p:txBody>
      </p:sp>
      <p:pic>
        <p:nvPicPr>
          <p:cNvPr id="21" name="Picture 4" descr="http://2.bp.blogspot.com/_8nmpORZBdDA/SxPRXl-uGOI/AAAAAAAAAVM/6Cd_OLgHA7o/s1600/animalfarm2.jpg">
            <a:extLst>
              <a:ext uri="{FF2B5EF4-FFF2-40B4-BE49-F238E27FC236}">
                <a16:creationId xmlns:a16="http://schemas.microsoft.com/office/drawing/2014/main" id="{9E61ED82-61C5-4912-90C6-0FAC85E89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639" y="4536688"/>
            <a:ext cx="3020359" cy="204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63">
            <a:extLst>
              <a:ext uri="{FF2B5EF4-FFF2-40B4-BE49-F238E27FC236}">
                <a16:creationId xmlns:a16="http://schemas.microsoft.com/office/drawing/2014/main" id="{BEB54A8F-0A51-47DE-AFCF-15878CE1A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132" y="628233"/>
            <a:ext cx="17512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 </a:t>
            </a:r>
            <a:r>
              <a:rPr lang="en-GB" sz="1600" dirty="0">
                <a:solidFill>
                  <a:srgbClr val="002060"/>
                </a:solidFill>
                <a:latin typeface="Calibri" panose="020F0502020204030204"/>
              </a:rPr>
              <a:t>to understand the characters in Animal Farm and analyse the text.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186069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6CA4EB-E09E-45D8-80F1-4ADF54F90D34}"/>
              </a:ext>
            </a:extLst>
          </p:cNvPr>
          <p:cNvSpPr txBox="1"/>
          <p:nvPr/>
        </p:nvSpPr>
        <p:spPr>
          <a:xfrm>
            <a:off x="419450" y="864065"/>
            <a:ext cx="9295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3F420D-47E3-42AC-9437-4A7E0F885D75}"/>
              </a:ext>
            </a:extLst>
          </p:cNvPr>
          <p:cNvSpPr txBox="1"/>
          <p:nvPr/>
        </p:nvSpPr>
        <p:spPr>
          <a:xfrm>
            <a:off x="338360" y="2290639"/>
            <a:ext cx="9781563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 these statements in the correct order: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animals make 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Old Major’s dream 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become a 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reality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Orwell shows us that the animals on the farm are fed up with Jones, who they think is a 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tyrant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Old Major has 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inspired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animals. He has given them a vision of 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life without Man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Manor Farm is theirs!</a:t>
            </a:r>
          </a:p>
          <a:p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39B3F2C-548C-4550-A619-7155F9C5BE9E}"/>
              </a:ext>
            </a:extLst>
          </p:cNvPr>
          <p:cNvSpPr txBox="1">
            <a:spLocks/>
          </p:cNvSpPr>
          <p:nvPr/>
        </p:nvSpPr>
        <p:spPr>
          <a:xfrm>
            <a:off x="612484" y="628233"/>
            <a:ext cx="9507440" cy="156754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4400" b="1" dirty="0">
                <a:solidFill>
                  <a:prstClr val="black"/>
                </a:solidFill>
                <a:latin typeface="Calibri" panose="020F0502020204030204"/>
              </a:rPr>
              <a:t>What is life like for the animals in the novella?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4" descr="http://2.bp.blogspot.com/_8nmpORZBdDA/SxPRXl-uGOI/AAAAAAAAAVM/6Cd_OLgHA7o/s1600/animalfarm2.jpg">
            <a:extLst>
              <a:ext uri="{FF2B5EF4-FFF2-40B4-BE49-F238E27FC236}">
                <a16:creationId xmlns:a16="http://schemas.microsoft.com/office/drawing/2014/main" id="{9E61ED82-61C5-4912-90C6-0FAC85E89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746" y="4559764"/>
            <a:ext cx="2114254" cy="143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9AB8AE0-64F7-465B-879A-2DABBD6DC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5819" y="2314402"/>
            <a:ext cx="1165840" cy="1434168"/>
          </a:xfrm>
          <a:prstGeom prst="rect">
            <a:avLst/>
          </a:prstGeom>
        </p:spPr>
      </p:pic>
      <p:sp>
        <p:nvSpPr>
          <p:cNvPr id="13" name="Text Box 63">
            <a:extLst>
              <a:ext uri="{FF2B5EF4-FFF2-40B4-BE49-F238E27FC236}">
                <a16:creationId xmlns:a16="http://schemas.microsoft.com/office/drawing/2014/main" id="{D6DBF8C6-37A1-479E-BBF0-B6E9F9007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132" y="628233"/>
            <a:ext cx="17512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 </a:t>
            </a:r>
            <a:r>
              <a:rPr lang="en-GB" sz="1600" dirty="0">
                <a:solidFill>
                  <a:srgbClr val="002060"/>
                </a:solidFill>
                <a:latin typeface="Calibri" panose="020F0502020204030204"/>
              </a:rPr>
              <a:t>to understand the characters in Animal Farm and analyse the text.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4091969"/>
      </p:ext>
    </p:extLst>
  </p:cSld>
  <p:clrMapOvr>
    <a:masterClrMapping/>
  </p:clrMapOvr>
  <p:transition spd="slow" advClick="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6CA4EB-E09E-45D8-80F1-4ADF54F90D34}"/>
              </a:ext>
            </a:extLst>
          </p:cNvPr>
          <p:cNvSpPr txBox="1"/>
          <p:nvPr/>
        </p:nvSpPr>
        <p:spPr>
          <a:xfrm>
            <a:off x="419450" y="864065"/>
            <a:ext cx="9295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3F420D-47E3-42AC-9437-4A7E0F885D75}"/>
              </a:ext>
            </a:extLst>
          </p:cNvPr>
          <p:cNvSpPr txBox="1"/>
          <p:nvPr/>
        </p:nvSpPr>
        <p:spPr>
          <a:xfrm>
            <a:off x="338360" y="2290639"/>
            <a:ext cx="9781563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Let’s recap 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their new society starts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spcAft>
                <a:spcPts val="600"/>
              </a:spcAft>
              <a:defRPr/>
            </a:pP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Let’s re-read to the end of the Chapter 1 from page 14: </a:t>
            </a:r>
          </a:p>
          <a:p>
            <a:pPr lvl="0">
              <a:spcAft>
                <a:spcPts val="600"/>
              </a:spcAft>
              <a:defRPr/>
            </a:pP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For the first few minutes the animals could hardly believe in their good fortune’.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39B3F2C-548C-4550-A619-7155F9C5BE9E}"/>
              </a:ext>
            </a:extLst>
          </p:cNvPr>
          <p:cNvSpPr txBox="1">
            <a:spLocks/>
          </p:cNvSpPr>
          <p:nvPr/>
        </p:nvSpPr>
        <p:spPr>
          <a:xfrm>
            <a:off x="612484" y="628233"/>
            <a:ext cx="9437527" cy="156754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4400" b="1" dirty="0">
                <a:solidFill>
                  <a:prstClr val="black"/>
                </a:solidFill>
                <a:latin typeface="Calibri" panose="020F0502020204030204"/>
              </a:rPr>
              <a:t>What is life like for the animals in the novella?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4" descr="http://2.bp.blogspot.com/_8nmpORZBdDA/SxPRXl-uGOI/AAAAAAAAAVM/6Cd_OLgHA7o/s1600/animalfarm2.jpg">
            <a:extLst>
              <a:ext uri="{FF2B5EF4-FFF2-40B4-BE49-F238E27FC236}">
                <a16:creationId xmlns:a16="http://schemas.microsoft.com/office/drawing/2014/main" id="{9E61ED82-61C5-4912-90C6-0FAC85E89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639" y="4536688"/>
            <a:ext cx="3020359" cy="204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9AB8AE0-64F7-465B-879A-2DABBD6DC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5819" y="2314402"/>
            <a:ext cx="1165840" cy="1434168"/>
          </a:xfrm>
          <a:prstGeom prst="rect">
            <a:avLst/>
          </a:prstGeom>
        </p:spPr>
      </p:pic>
      <p:sp>
        <p:nvSpPr>
          <p:cNvPr id="13" name="Text Box 63">
            <a:extLst>
              <a:ext uri="{FF2B5EF4-FFF2-40B4-BE49-F238E27FC236}">
                <a16:creationId xmlns:a16="http://schemas.microsoft.com/office/drawing/2014/main" id="{BC0B93AB-6F8B-4547-9349-06B370C63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132" y="628233"/>
            <a:ext cx="17512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 </a:t>
            </a:r>
            <a:r>
              <a:rPr lang="en-GB" sz="1600" dirty="0">
                <a:solidFill>
                  <a:srgbClr val="002060"/>
                </a:solidFill>
                <a:latin typeface="Calibri" panose="020F0502020204030204"/>
              </a:rPr>
              <a:t>to understand the characters in Animal Farm and analyse the text.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7867431"/>
      </p:ext>
    </p:extLst>
  </p:cSld>
  <p:clrMapOvr>
    <a:masterClrMapping/>
  </p:clrMapOvr>
  <p:transition spd="slow" advClick="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D66A82F-C545-40ED-9AFF-CCC980C36921}"/>
              </a:ext>
            </a:extLst>
          </p:cNvPr>
          <p:cNvGraphicFramePr>
            <a:graphicFrameLocks noGrp="1"/>
          </p:cNvGraphicFramePr>
          <p:nvPr/>
        </p:nvGraphicFramePr>
        <p:xfrm>
          <a:off x="166255" y="676894"/>
          <a:ext cx="9832768" cy="5986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6384">
                  <a:extLst>
                    <a:ext uri="{9D8B030D-6E8A-4147-A177-3AD203B41FA5}">
                      <a16:colId xmlns:a16="http://schemas.microsoft.com/office/drawing/2014/main" val="4223775647"/>
                    </a:ext>
                  </a:extLst>
                </a:gridCol>
                <a:gridCol w="4916384">
                  <a:extLst>
                    <a:ext uri="{9D8B030D-6E8A-4147-A177-3AD203B41FA5}">
                      <a16:colId xmlns:a16="http://schemas.microsoft.com/office/drawing/2014/main" val="949339076"/>
                    </a:ext>
                  </a:extLst>
                </a:gridCol>
              </a:tblGrid>
              <a:tr h="299349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603275"/>
                  </a:ext>
                </a:extLst>
              </a:tr>
              <a:tr h="299349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11153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69C1781-0348-FFA3-E431-867AF65E2874}"/>
              </a:ext>
            </a:extLst>
          </p:cNvPr>
          <p:cNvSpPr txBox="1"/>
          <p:nvPr/>
        </p:nvSpPr>
        <p:spPr>
          <a:xfrm>
            <a:off x="330311" y="809943"/>
            <a:ext cx="102823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Methods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A82ABF-8D10-4EC7-7AC8-84C85AFDB6CC}"/>
              </a:ext>
            </a:extLst>
          </p:cNvPr>
          <p:cNvSpPr txBox="1"/>
          <p:nvPr/>
        </p:nvSpPr>
        <p:spPr>
          <a:xfrm>
            <a:off x="288697" y="6170960"/>
            <a:ext cx="21396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Effects on the reader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52D59-ACEF-AEC2-338E-73402D35000D}"/>
              </a:ext>
            </a:extLst>
          </p:cNvPr>
          <p:cNvSpPr txBox="1"/>
          <p:nvPr/>
        </p:nvSpPr>
        <p:spPr>
          <a:xfrm>
            <a:off x="8427460" y="809943"/>
            <a:ext cx="14412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Connotations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FFD545-E88B-9A67-94A3-D664A9879B64}"/>
              </a:ext>
            </a:extLst>
          </p:cNvPr>
          <p:cNvSpPr txBox="1"/>
          <p:nvPr/>
        </p:nvSpPr>
        <p:spPr>
          <a:xfrm>
            <a:off x="7948450" y="6181106"/>
            <a:ext cx="192815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Writer’s intentions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56E45F-6CCB-C1AE-3331-F7F934FAFACB}"/>
              </a:ext>
            </a:extLst>
          </p:cNvPr>
          <p:cNvSpPr txBox="1"/>
          <p:nvPr/>
        </p:nvSpPr>
        <p:spPr>
          <a:xfrm>
            <a:off x="3693226" y="2793228"/>
            <a:ext cx="3323036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b="1" i="1" dirty="0"/>
              <a:t>“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Their first act was to gallop in a body right round the boundaries of the farm, as though to make quite sure that no human being was hiding anywhere upon it”</a:t>
            </a:r>
            <a:endParaRPr lang="en-GB" sz="2000" b="1" i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88EFDC7-BAFF-4BC6-8461-2E567A8C3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566" y="2828280"/>
            <a:ext cx="1165840" cy="1434168"/>
          </a:xfrm>
          <a:prstGeom prst="rect">
            <a:avLst/>
          </a:prstGeom>
        </p:spPr>
      </p:pic>
      <p:pic>
        <p:nvPicPr>
          <p:cNvPr id="15" name="Picture 4" descr="http://2.bp.blogspot.com/_8nmpORZBdDA/SxPRXl-uGOI/AAAAAAAAAVM/6Cd_OLgHA7o/s1600/animalfarm2.jpg">
            <a:extLst>
              <a:ext uri="{FF2B5EF4-FFF2-40B4-BE49-F238E27FC236}">
                <a16:creationId xmlns:a16="http://schemas.microsoft.com/office/drawing/2014/main" id="{A2C13091-2461-4DCB-A348-9C190A858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609" y="4631557"/>
            <a:ext cx="2269391" cy="153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63">
            <a:extLst>
              <a:ext uri="{FF2B5EF4-FFF2-40B4-BE49-F238E27FC236}">
                <a16:creationId xmlns:a16="http://schemas.microsoft.com/office/drawing/2014/main" id="{A0060D36-4BDD-4BF0-81D3-37CEED70B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132" y="628233"/>
            <a:ext cx="17512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 </a:t>
            </a:r>
            <a:r>
              <a:rPr lang="en-GB" sz="1600" dirty="0">
                <a:solidFill>
                  <a:srgbClr val="002060"/>
                </a:solidFill>
                <a:latin typeface="Calibri" panose="020F0502020204030204"/>
              </a:rPr>
              <a:t>to understand the characters in Animal Farm and analyse the text.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6525937"/>
      </p:ext>
    </p:extLst>
  </p:cSld>
  <p:clrMapOvr>
    <a:masterClrMapping/>
  </p:clrMapOvr>
  <p:transition spd="slow" advClick="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pic>
        <p:nvPicPr>
          <p:cNvPr id="2" name="Picture 1" descr="A close-up of a sign&#10;&#10;Description automatically generated">
            <a:extLst>
              <a:ext uri="{FF2B5EF4-FFF2-40B4-BE49-F238E27FC236}">
                <a16:creationId xmlns:a16="http://schemas.microsoft.com/office/drawing/2014/main" id="{24640393-7C77-0274-4E38-AF47B00CB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" y="493682"/>
            <a:ext cx="1892300" cy="6364317"/>
          </a:xfrm>
          <a:prstGeom prst="rect">
            <a:avLst/>
          </a:prstGeom>
        </p:spPr>
      </p:pic>
      <p:pic>
        <p:nvPicPr>
          <p:cNvPr id="3" name="Picture 2" descr="A white text with black text&#10;&#10;Description automatically generated">
            <a:extLst>
              <a:ext uri="{FF2B5EF4-FFF2-40B4-BE49-F238E27FC236}">
                <a16:creationId xmlns:a16="http://schemas.microsoft.com/office/drawing/2014/main" id="{8B1917DD-944A-5D2B-6E8A-0AB8CFAF24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96" y="653142"/>
            <a:ext cx="3007041" cy="60920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C57C80-2ADF-ADA4-9B39-544AD6864311}"/>
              </a:ext>
            </a:extLst>
          </p:cNvPr>
          <p:cNvSpPr txBox="1"/>
          <p:nvPr/>
        </p:nvSpPr>
        <p:spPr>
          <a:xfrm>
            <a:off x="2019437" y="653142"/>
            <a:ext cx="2741251" cy="923330"/>
          </a:xfrm>
          <a:prstGeom prst="rect">
            <a:avLst/>
          </a:prstGeom>
          <a:solidFill>
            <a:schemeClr val="bg1"/>
          </a:solidFill>
          <a:ln w="57150">
            <a:solidFill>
              <a:srgbClr val="FF8AD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Clearly sum up your opinion you are exploring in your paragraph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173CA2-068C-C89C-DD4C-0F985628D3C8}"/>
              </a:ext>
            </a:extLst>
          </p:cNvPr>
          <p:cNvSpPr txBox="1"/>
          <p:nvPr/>
        </p:nvSpPr>
        <p:spPr>
          <a:xfrm>
            <a:off x="2036997" y="1933490"/>
            <a:ext cx="2741251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Embed a relevant quotation to support the point you are making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734785-DC83-BD5E-3700-87E8D9FB366D}"/>
              </a:ext>
            </a:extLst>
          </p:cNvPr>
          <p:cNvSpPr txBox="1"/>
          <p:nvPr/>
        </p:nvSpPr>
        <p:spPr>
          <a:xfrm>
            <a:off x="2036996" y="3217798"/>
            <a:ext cx="2741251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Identify the technique the writer has used, including key terminology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F959BD-0C67-46B8-4885-449EECBA37D0}"/>
              </a:ext>
            </a:extLst>
          </p:cNvPr>
          <p:cNvSpPr txBox="1"/>
          <p:nvPr/>
        </p:nvSpPr>
        <p:spPr>
          <a:xfrm>
            <a:off x="2019436" y="4498146"/>
            <a:ext cx="2741251" cy="92333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Analyse</a:t>
            </a:r>
            <a:r>
              <a:rPr lang="en-US" dirty="0"/>
              <a:t> your quotation thoroughly by considering the author and reader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10C2AC-BF39-DCA1-D44B-37652CC21652}"/>
              </a:ext>
            </a:extLst>
          </p:cNvPr>
          <p:cNvSpPr txBox="1"/>
          <p:nvPr/>
        </p:nvSpPr>
        <p:spPr>
          <a:xfrm>
            <a:off x="2036995" y="5859239"/>
            <a:ext cx="2741251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Finally, link this paragraph back to the question!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8A4F4A8-9CDF-4595-AFFD-AAB91F326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8566" y="2828280"/>
            <a:ext cx="1165840" cy="1434168"/>
          </a:xfrm>
          <a:prstGeom prst="rect">
            <a:avLst/>
          </a:prstGeom>
        </p:spPr>
      </p:pic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AA1BE9F1-EB40-453F-9775-918BC386967A}"/>
              </a:ext>
            </a:extLst>
          </p:cNvPr>
          <p:cNvSpPr txBox="1">
            <a:spLocks/>
          </p:cNvSpPr>
          <p:nvPr/>
        </p:nvSpPr>
        <p:spPr>
          <a:xfrm>
            <a:off x="7764225" y="774005"/>
            <a:ext cx="2664481" cy="372414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4000" b="1" dirty="0">
                <a:solidFill>
                  <a:prstClr val="black"/>
                </a:solidFill>
                <a:latin typeface="Calibri" panose="020F0502020204030204"/>
              </a:rPr>
              <a:t>How does Orwell present the animals’ reactions after the rebellion? 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4" descr="http://2.bp.blogspot.com/_8nmpORZBdDA/SxPRXl-uGOI/AAAAAAAAAVM/6Cd_OLgHA7o/s1600/animalfarm2.jpg">
            <a:extLst>
              <a:ext uri="{FF2B5EF4-FFF2-40B4-BE49-F238E27FC236}">
                <a16:creationId xmlns:a16="http://schemas.microsoft.com/office/drawing/2014/main" id="{9F4C55B9-9BA1-4950-B2CB-C97C6285D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047" y="4710813"/>
            <a:ext cx="3020359" cy="204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63">
            <a:extLst>
              <a:ext uri="{FF2B5EF4-FFF2-40B4-BE49-F238E27FC236}">
                <a16:creationId xmlns:a16="http://schemas.microsoft.com/office/drawing/2014/main" id="{DE2F28E1-3433-4FE8-8202-DC7F54C0E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132" y="628233"/>
            <a:ext cx="17512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 </a:t>
            </a:r>
            <a:r>
              <a:rPr lang="en-GB" sz="1600" dirty="0">
                <a:solidFill>
                  <a:srgbClr val="002060"/>
                </a:solidFill>
                <a:latin typeface="Calibri" panose="020F0502020204030204"/>
              </a:rPr>
              <a:t>to understand the characters in Animal Farm and analyse the text.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790314"/>
      </p:ext>
    </p:extLst>
  </p:cSld>
  <p:clrMapOvr>
    <a:masterClrMapping/>
  </p:clrMapOvr>
  <p:transition spd="slow" advClick="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CC16AB6-B077-4C58-8964-9D2E3B7BF210}"/>
              </a:ext>
            </a:extLst>
          </p:cNvPr>
          <p:cNvSpPr txBox="1">
            <a:spLocks/>
          </p:cNvSpPr>
          <p:nvPr/>
        </p:nvSpPr>
        <p:spPr>
          <a:xfrm>
            <a:off x="453094" y="2339912"/>
            <a:ext cx="9267682" cy="156754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4400" b="1" dirty="0">
                <a:solidFill>
                  <a:prstClr val="black"/>
                </a:solidFill>
                <a:latin typeface="Calibri" panose="020F0502020204030204"/>
              </a:rPr>
              <a:t>AP2 Revision – Animal Farm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347514-0450-4192-9609-54287D120811}"/>
              </a:ext>
            </a:extLst>
          </p:cNvPr>
          <p:cNvSpPr txBox="1"/>
          <p:nvPr/>
        </p:nvSpPr>
        <p:spPr>
          <a:xfrm>
            <a:off x="1062910" y="646586"/>
            <a:ext cx="865786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F7F75-DEB3-46E6-A33F-AFCDCDBE6E8A}" type="datetime4">
              <a:rPr kumimoji="0" lang="en-GB" sz="36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 March 2024</a:t>
            </a:fld>
            <a:endParaRPr kumimoji="0" lang="en-GB" sz="3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191A46-00D1-48CB-8455-33253D9CB621}"/>
              </a:ext>
            </a:extLst>
          </p:cNvPr>
          <p:cNvSpPr txBox="1"/>
          <p:nvPr/>
        </p:nvSpPr>
        <p:spPr>
          <a:xfrm>
            <a:off x="1573268" y="5021826"/>
            <a:ext cx="7027334" cy="15696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Books out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Planners on desk on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Equipment out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Date, title and lesson goal 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underlined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your book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A893DE-FC57-45BC-B321-4E4152749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566" y="2828280"/>
            <a:ext cx="1165840" cy="143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96344"/>
      </p:ext>
    </p:extLst>
  </p:cSld>
  <p:clrMapOvr>
    <a:masterClrMapping/>
  </p:clrMapOvr>
  <p:transition spd="slow" advClick="0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pic>
        <p:nvPicPr>
          <p:cNvPr id="2" name="Picture 1" descr="A close-up of a sign&#10;&#10;Description automatically generated">
            <a:extLst>
              <a:ext uri="{FF2B5EF4-FFF2-40B4-BE49-F238E27FC236}">
                <a16:creationId xmlns:a16="http://schemas.microsoft.com/office/drawing/2014/main" id="{24640393-7C77-0274-4E38-AF47B00CB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" y="493682"/>
            <a:ext cx="1892300" cy="63643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C57C80-2ADF-ADA4-9B39-544AD6864311}"/>
              </a:ext>
            </a:extLst>
          </p:cNvPr>
          <p:cNvSpPr txBox="1"/>
          <p:nvPr/>
        </p:nvSpPr>
        <p:spPr>
          <a:xfrm>
            <a:off x="2019437" y="653142"/>
            <a:ext cx="2741251" cy="923330"/>
          </a:xfrm>
          <a:prstGeom prst="rect">
            <a:avLst/>
          </a:prstGeom>
          <a:solidFill>
            <a:schemeClr val="bg1"/>
          </a:solidFill>
          <a:ln w="57150">
            <a:solidFill>
              <a:srgbClr val="FF8AD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Clearly sum up your opinion you are exploring in your paragraph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173CA2-068C-C89C-DD4C-0F985628D3C8}"/>
              </a:ext>
            </a:extLst>
          </p:cNvPr>
          <p:cNvSpPr txBox="1"/>
          <p:nvPr/>
        </p:nvSpPr>
        <p:spPr>
          <a:xfrm>
            <a:off x="2036997" y="1933490"/>
            <a:ext cx="2741251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Embed a relevant quotation to support the point you are making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734785-DC83-BD5E-3700-87E8D9FB366D}"/>
              </a:ext>
            </a:extLst>
          </p:cNvPr>
          <p:cNvSpPr txBox="1"/>
          <p:nvPr/>
        </p:nvSpPr>
        <p:spPr>
          <a:xfrm>
            <a:off x="2036996" y="3217798"/>
            <a:ext cx="2741251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Identify the technique the writer has used, including key terminology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F959BD-0C67-46B8-4885-449EECBA37D0}"/>
              </a:ext>
            </a:extLst>
          </p:cNvPr>
          <p:cNvSpPr txBox="1"/>
          <p:nvPr/>
        </p:nvSpPr>
        <p:spPr>
          <a:xfrm>
            <a:off x="2019436" y="4498146"/>
            <a:ext cx="2741251" cy="92333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Analyse</a:t>
            </a:r>
            <a:r>
              <a:rPr lang="en-US" dirty="0"/>
              <a:t> your quotation thoroughly by considering the author and reader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10C2AC-BF39-DCA1-D44B-37652CC21652}"/>
              </a:ext>
            </a:extLst>
          </p:cNvPr>
          <p:cNvSpPr txBox="1"/>
          <p:nvPr/>
        </p:nvSpPr>
        <p:spPr>
          <a:xfrm>
            <a:off x="2036995" y="5859239"/>
            <a:ext cx="2741251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Finally, link this paragraph back to the question!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1FBC44-40B8-FACF-573C-8F30F5C05269}"/>
              </a:ext>
            </a:extLst>
          </p:cNvPr>
          <p:cNvSpPr txBox="1"/>
          <p:nvPr/>
        </p:nvSpPr>
        <p:spPr>
          <a:xfrm>
            <a:off x="4850680" y="653142"/>
            <a:ext cx="5304322" cy="646331"/>
          </a:xfrm>
          <a:prstGeom prst="rect">
            <a:avLst/>
          </a:prstGeom>
          <a:solidFill>
            <a:srgbClr val="FF8AD8"/>
          </a:solidFill>
        </p:spPr>
        <p:txBody>
          <a:bodyPr wrap="square" rtlCol="0">
            <a:spAutoFit/>
          </a:bodyPr>
          <a:lstStyle/>
          <a:p>
            <a:r>
              <a:rPr lang="en-GB" sz="1800" dirty="0"/>
              <a:t>Orwell presents the animals as overjoyed when they take control of the farm.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0F7BE1-1FDB-DD0C-431F-E5EC5765B6C2}"/>
              </a:ext>
            </a:extLst>
          </p:cNvPr>
          <p:cNvSpPr txBox="1"/>
          <p:nvPr/>
        </p:nvSpPr>
        <p:spPr>
          <a:xfrm>
            <a:off x="4850681" y="1901660"/>
            <a:ext cx="530432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800" dirty="0"/>
              <a:t>We can support this with the following quotation: …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A87F81-D4D2-5838-7D5F-630A78BE01E2}"/>
              </a:ext>
            </a:extLst>
          </p:cNvPr>
          <p:cNvSpPr txBox="1"/>
          <p:nvPr/>
        </p:nvSpPr>
        <p:spPr>
          <a:xfrm>
            <a:off x="4828558" y="3214175"/>
            <a:ext cx="527613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Orwell has used a … here.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00253D-565C-3C07-D5B5-54E3DE7A2FBA}"/>
              </a:ext>
            </a:extLst>
          </p:cNvPr>
          <p:cNvSpPr txBox="1"/>
          <p:nvPr/>
        </p:nvSpPr>
        <p:spPr>
          <a:xfrm>
            <a:off x="4850680" y="4476849"/>
            <a:ext cx="5276133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helps us to understand … as … has connotations of…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F05C76-299B-303C-A770-04D385F3DD7A}"/>
              </a:ext>
            </a:extLst>
          </p:cNvPr>
          <p:cNvSpPr txBox="1"/>
          <p:nvPr/>
        </p:nvSpPr>
        <p:spPr>
          <a:xfrm>
            <a:off x="4861309" y="5829215"/>
            <a:ext cx="529369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800" dirty="0"/>
              <a:t>The reader may feel that </a:t>
            </a:r>
            <a:r>
              <a:rPr lang="en-GB" dirty="0"/>
              <a:t>the animals… 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B052079-E7DA-49F1-8D05-F505A7532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8566" y="2828280"/>
            <a:ext cx="1165840" cy="1434168"/>
          </a:xfrm>
          <a:prstGeom prst="rect">
            <a:avLst/>
          </a:prstGeom>
        </p:spPr>
      </p:pic>
      <p:sp>
        <p:nvSpPr>
          <p:cNvPr id="23" name="Text Box 63">
            <a:extLst>
              <a:ext uri="{FF2B5EF4-FFF2-40B4-BE49-F238E27FC236}">
                <a16:creationId xmlns:a16="http://schemas.microsoft.com/office/drawing/2014/main" id="{0B9C2F1D-898E-4E64-B9F2-0B01BE530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132" y="628233"/>
            <a:ext cx="17512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 </a:t>
            </a:r>
            <a:r>
              <a:rPr lang="en-GB" sz="1600" dirty="0">
                <a:solidFill>
                  <a:srgbClr val="002060"/>
                </a:solidFill>
                <a:latin typeface="Calibri" panose="020F0502020204030204"/>
              </a:rPr>
              <a:t>to understand the characters in Animal Farm and analyse the text.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3131631"/>
      </p:ext>
    </p:extLst>
  </p:cSld>
  <p:clrMapOvr>
    <a:masterClrMapping/>
  </p:clrMapOvr>
  <p:transition spd="slow" advClick="0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pic>
        <p:nvPicPr>
          <p:cNvPr id="2" name="Picture 1" descr="A close-up of a sign&#10;&#10;Description automatically generated">
            <a:extLst>
              <a:ext uri="{FF2B5EF4-FFF2-40B4-BE49-F238E27FC236}">
                <a16:creationId xmlns:a16="http://schemas.microsoft.com/office/drawing/2014/main" id="{24640393-7C77-0274-4E38-AF47B00CB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" y="493682"/>
            <a:ext cx="1892300" cy="6364317"/>
          </a:xfrm>
          <a:prstGeom prst="rect">
            <a:avLst/>
          </a:prstGeom>
        </p:spPr>
      </p:pic>
      <p:pic>
        <p:nvPicPr>
          <p:cNvPr id="3" name="Picture 2" descr="A white text with black text&#10;&#10;Description automatically generated">
            <a:extLst>
              <a:ext uri="{FF2B5EF4-FFF2-40B4-BE49-F238E27FC236}">
                <a16:creationId xmlns:a16="http://schemas.microsoft.com/office/drawing/2014/main" id="{8B1917DD-944A-5D2B-6E8A-0AB8CFAF24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96" y="653142"/>
            <a:ext cx="3007041" cy="60920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C57C80-2ADF-ADA4-9B39-544AD6864311}"/>
              </a:ext>
            </a:extLst>
          </p:cNvPr>
          <p:cNvSpPr txBox="1"/>
          <p:nvPr/>
        </p:nvSpPr>
        <p:spPr>
          <a:xfrm>
            <a:off x="2019437" y="653142"/>
            <a:ext cx="2741251" cy="923330"/>
          </a:xfrm>
          <a:prstGeom prst="rect">
            <a:avLst/>
          </a:prstGeom>
          <a:solidFill>
            <a:schemeClr val="bg1"/>
          </a:solidFill>
          <a:ln w="57150">
            <a:solidFill>
              <a:srgbClr val="FF8AD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Clearly sum up your opinion you are exploring in your paragraph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173CA2-068C-C89C-DD4C-0F985628D3C8}"/>
              </a:ext>
            </a:extLst>
          </p:cNvPr>
          <p:cNvSpPr txBox="1"/>
          <p:nvPr/>
        </p:nvSpPr>
        <p:spPr>
          <a:xfrm>
            <a:off x="2036997" y="1933490"/>
            <a:ext cx="2741251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Embed a relevant quotation to support the point you are making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734785-DC83-BD5E-3700-87E8D9FB366D}"/>
              </a:ext>
            </a:extLst>
          </p:cNvPr>
          <p:cNvSpPr txBox="1"/>
          <p:nvPr/>
        </p:nvSpPr>
        <p:spPr>
          <a:xfrm>
            <a:off x="2036996" y="3217798"/>
            <a:ext cx="2741251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Identify the technique the writer has used, including key terminology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F959BD-0C67-46B8-4885-449EECBA37D0}"/>
              </a:ext>
            </a:extLst>
          </p:cNvPr>
          <p:cNvSpPr txBox="1"/>
          <p:nvPr/>
        </p:nvSpPr>
        <p:spPr>
          <a:xfrm>
            <a:off x="2019436" y="4498146"/>
            <a:ext cx="2741251" cy="92333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Analyse</a:t>
            </a:r>
            <a:r>
              <a:rPr lang="en-US" dirty="0"/>
              <a:t> your quotation thoroughly by considering the author and reader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10C2AC-BF39-DCA1-D44B-37652CC21652}"/>
              </a:ext>
            </a:extLst>
          </p:cNvPr>
          <p:cNvSpPr txBox="1"/>
          <p:nvPr/>
        </p:nvSpPr>
        <p:spPr>
          <a:xfrm>
            <a:off x="2036995" y="5859239"/>
            <a:ext cx="2741251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Finally, link this paragraph back to the question!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AA1BE9F1-EB40-453F-9775-918BC386967A}"/>
              </a:ext>
            </a:extLst>
          </p:cNvPr>
          <p:cNvSpPr txBox="1">
            <a:spLocks/>
          </p:cNvSpPr>
          <p:nvPr/>
        </p:nvSpPr>
        <p:spPr>
          <a:xfrm>
            <a:off x="7764225" y="774005"/>
            <a:ext cx="2664481" cy="372414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4000" b="1" dirty="0">
                <a:solidFill>
                  <a:prstClr val="black"/>
                </a:solidFill>
                <a:latin typeface="Calibri" panose="020F0502020204030204"/>
              </a:rPr>
              <a:t>How does Orwell present the animals’ reactions after the rebellion? 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4" descr="http://2.bp.blogspot.com/_8nmpORZBdDA/SxPRXl-uGOI/AAAAAAAAAVM/6Cd_OLgHA7o/s1600/animalfarm2.jpg">
            <a:extLst>
              <a:ext uri="{FF2B5EF4-FFF2-40B4-BE49-F238E27FC236}">
                <a16:creationId xmlns:a16="http://schemas.microsoft.com/office/drawing/2014/main" id="{9F4C55B9-9BA1-4950-B2CB-C97C6285D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047" y="4710813"/>
            <a:ext cx="3020359" cy="204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5D1786-3C12-4E18-A961-FD288D76C8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44626" y="2076849"/>
            <a:ext cx="1627789" cy="202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51433"/>
      </p:ext>
    </p:extLst>
  </p:cSld>
  <p:clrMapOvr>
    <a:masterClrMapping/>
  </p:clrMapOvr>
  <p:transition spd="slow" advClick="0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514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6CA4EB-E09E-45D8-80F1-4ADF54F90D34}"/>
              </a:ext>
            </a:extLst>
          </p:cNvPr>
          <p:cNvSpPr txBox="1"/>
          <p:nvPr/>
        </p:nvSpPr>
        <p:spPr>
          <a:xfrm>
            <a:off x="419450" y="864065"/>
            <a:ext cx="9295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39B3F2C-548C-4550-A619-7155F9C5BE9E}"/>
              </a:ext>
            </a:extLst>
          </p:cNvPr>
          <p:cNvSpPr txBox="1">
            <a:spLocks/>
          </p:cNvSpPr>
          <p:nvPr/>
        </p:nvSpPr>
        <p:spPr>
          <a:xfrm>
            <a:off x="612484" y="628233"/>
            <a:ext cx="9507440" cy="156754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4400" b="1" dirty="0">
                <a:solidFill>
                  <a:prstClr val="black"/>
                </a:solidFill>
                <a:latin typeface="Calibri" panose="020F0502020204030204"/>
              </a:rPr>
              <a:t>What is life like for the animals in the novella?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C4676D0-817C-4E6A-8AA4-58CD44018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819" y="2314402"/>
            <a:ext cx="1165840" cy="14341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541DE17-32B1-4597-93A6-448E061FF714}"/>
              </a:ext>
            </a:extLst>
          </p:cNvPr>
          <p:cNvSpPr txBox="1"/>
          <p:nvPr/>
        </p:nvSpPr>
        <p:spPr>
          <a:xfrm>
            <a:off x="1275646" y="3031486"/>
            <a:ext cx="32320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What do you remember about Farmer Jones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</p:txBody>
      </p:sp>
      <p:pic>
        <p:nvPicPr>
          <p:cNvPr id="13" name="Picture 2" descr="http://40.media.tumblr.com/147ae1d572b58a38de840e2e6fd350a9/tumblr_nog6c6Kp931s4h9f7o2_500.jpg">
            <a:extLst>
              <a:ext uri="{FF2B5EF4-FFF2-40B4-BE49-F238E27FC236}">
                <a16:creationId xmlns:a16="http://schemas.microsoft.com/office/drawing/2014/main" id="{9833D72F-50E9-4720-AE34-9B4DF38D92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44"/>
          <a:stretch/>
        </p:blipFill>
        <p:spPr bwMode="auto">
          <a:xfrm>
            <a:off x="5696167" y="2300226"/>
            <a:ext cx="4190752" cy="442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63">
            <a:extLst>
              <a:ext uri="{FF2B5EF4-FFF2-40B4-BE49-F238E27FC236}">
                <a16:creationId xmlns:a16="http://schemas.microsoft.com/office/drawing/2014/main" id="{C2F15CEE-EF7B-4D61-8340-841865687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132" y="628233"/>
            <a:ext cx="17512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 </a:t>
            </a:r>
            <a:r>
              <a:rPr lang="en-GB" sz="1600" dirty="0">
                <a:solidFill>
                  <a:srgbClr val="002060"/>
                </a:solidFill>
                <a:latin typeface="Calibri" panose="020F0502020204030204"/>
              </a:rPr>
              <a:t>to understand the characters in Animal Farm and analyse the text.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6532809"/>
      </p:ext>
    </p:extLst>
  </p:cSld>
  <p:clrMapOvr>
    <a:masterClrMapping/>
  </p:clrMapOvr>
  <p:transition spd="slow" advClick="0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6CA4EB-E09E-45D8-80F1-4ADF54F90D34}"/>
              </a:ext>
            </a:extLst>
          </p:cNvPr>
          <p:cNvSpPr txBox="1"/>
          <p:nvPr/>
        </p:nvSpPr>
        <p:spPr>
          <a:xfrm>
            <a:off x="419450" y="864065"/>
            <a:ext cx="9295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39B3F2C-548C-4550-A619-7155F9C5BE9E}"/>
              </a:ext>
            </a:extLst>
          </p:cNvPr>
          <p:cNvSpPr txBox="1">
            <a:spLocks/>
          </p:cNvSpPr>
          <p:nvPr/>
        </p:nvSpPr>
        <p:spPr>
          <a:xfrm>
            <a:off x="612484" y="628233"/>
            <a:ext cx="9507439" cy="156754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4400" b="1" dirty="0">
                <a:solidFill>
                  <a:prstClr val="black"/>
                </a:solidFill>
                <a:latin typeface="Calibri" panose="020F0502020204030204"/>
              </a:rPr>
              <a:t>What is life like for the animals in the novella?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4" descr="http://2.bp.blogspot.com/_8nmpORZBdDA/SxPRXl-uGOI/AAAAAAAAAVM/6Cd_OLgHA7o/s1600/animalfarm2.jpg">
            <a:extLst>
              <a:ext uri="{FF2B5EF4-FFF2-40B4-BE49-F238E27FC236}">
                <a16:creationId xmlns:a16="http://schemas.microsoft.com/office/drawing/2014/main" id="{9E61ED82-61C5-4912-90C6-0FAC85E89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639" y="4536688"/>
            <a:ext cx="3020359" cy="204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4676D0-817C-4E6A-8AA4-58CD44018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5819" y="2314402"/>
            <a:ext cx="1165840" cy="14341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299657-F95A-4A23-B347-BE8512F26160}"/>
              </a:ext>
            </a:extLst>
          </p:cNvPr>
          <p:cNvSpPr txBox="1"/>
          <p:nvPr/>
        </p:nvSpPr>
        <p:spPr>
          <a:xfrm>
            <a:off x="820210" y="3221657"/>
            <a:ext cx="820891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They arrange a meeting with Jones, the farmer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One of the cows breaks the door of the store shed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They arrange secret meetings and teach the principles of Animalism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They convince the other animals that </a:t>
            </a:r>
            <a:r>
              <a:rPr lang="en-GB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Sugarcandy</a:t>
            </a: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Mountain is real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They convince Boxer and Clover to spread their message and teachings of Animalism to the others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lphaLcParenR"/>
              <a:tabLst/>
              <a:defRPr/>
            </a:pPr>
            <a:endParaRPr lang="en-GB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41DE17-32B1-4597-93A6-448E061FF714}"/>
              </a:ext>
            </a:extLst>
          </p:cNvPr>
          <p:cNvSpPr txBox="1"/>
          <p:nvPr/>
        </p:nvSpPr>
        <p:spPr>
          <a:xfrm>
            <a:off x="962494" y="232131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How do the pigs start the rebellion?</a:t>
            </a:r>
          </a:p>
        </p:txBody>
      </p:sp>
      <p:sp>
        <p:nvSpPr>
          <p:cNvPr id="16" name="Text Box 63">
            <a:extLst>
              <a:ext uri="{FF2B5EF4-FFF2-40B4-BE49-F238E27FC236}">
                <a16:creationId xmlns:a16="http://schemas.microsoft.com/office/drawing/2014/main" id="{C6E26B65-3DCC-4588-9604-5D04307B1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132" y="628233"/>
            <a:ext cx="17512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 </a:t>
            </a:r>
            <a:r>
              <a:rPr lang="en-GB" sz="1600" dirty="0">
                <a:solidFill>
                  <a:srgbClr val="002060"/>
                </a:solidFill>
                <a:latin typeface="Calibri" panose="020F0502020204030204"/>
              </a:rPr>
              <a:t>to understand the characters in Animal Farm and analyse the text.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3262145"/>
      </p:ext>
    </p:extLst>
  </p:cSld>
  <p:clrMapOvr>
    <a:masterClrMapping/>
  </p:clrMapOvr>
  <p:transition spd="slow" advClick="0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D66A82F-C545-40ED-9AFF-CCC980C36921}"/>
              </a:ext>
            </a:extLst>
          </p:cNvPr>
          <p:cNvGraphicFramePr>
            <a:graphicFrameLocks noGrp="1"/>
          </p:cNvGraphicFramePr>
          <p:nvPr/>
        </p:nvGraphicFramePr>
        <p:xfrm>
          <a:off x="166255" y="676894"/>
          <a:ext cx="9832768" cy="5986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6384">
                  <a:extLst>
                    <a:ext uri="{9D8B030D-6E8A-4147-A177-3AD203B41FA5}">
                      <a16:colId xmlns:a16="http://schemas.microsoft.com/office/drawing/2014/main" val="4223775647"/>
                    </a:ext>
                  </a:extLst>
                </a:gridCol>
                <a:gridCol w="4916384">
                  <a:extLst>
                    <a:ext uri="{9D8B030D-6E8A-4147-A177-3AD203B41FA5}">
                      <a16:colId xmlns:a16="http://schemas.microsoft.com/office/drawing/2014/main" val="949339076"/>
                    </a:ext>
                  </a:extLst>
                </a:gridCol>
              </a:tblGrid>
              <a:tr h="299349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603275"/>
                  </a:ext>
                </a:extLst>
              </a:tr>
              <a:tr h="299349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11153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69C1781-0348-FFA3-E431-867AF65E2874}"/>
              </a:ext>
            </a:extLst>
          </p:cNvPr>
          <p:cNvSpPr txBox="1"/>
          <p:nvPr/>
        </p:nvSpPr>
        <p:spPr>
          <a:xfrm>
            <a:off x="330311" y="809943"/>
            <a:ext cx="102823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Methods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A82ABF-8D10-4EC7-7AC8-84C85AFDB6CC}"/>
              </a:ext>
            </a:extLst>
          </p:cNvPr>
          <p:cNvSpPr txBox="1"/>
          <p:nvPr/>
        </p:nvSpPr>
        <p:spPr>
          <a:xfrm>
            <a:off x="288697" y="6170960"/>
            <a:ext cx="21396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Effects on the reader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52D59-ACEF-AEC2-338E-73402D35000D}"/>
              </a:ext>
            </a:extLst>
          </p:cNvPr>
          <p:cNvSpPr txBox="1"/>
          <p:nvPr/>
        </p:nvSpPr>
        <p:spPr>
          <a:xfrm>
            <a:off x="8427460" y="809943"/>
            <a:ext cx="14412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Connotations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FFD545-E88B-9A67-94A3-D664A9879B64}"/>
              </a:ext>
            </a:extLst>
          </p:cNvPr>
          <p:cNvSpPr txBox="1"/>
          <p:nvPr/>
        </p:nvSpPr>
        <p:spPr>
          <a:xfrm>
            <a:off x="7948450" y="6181106"/>
            <a:ext cx="192815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Writer’s intentions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56E45F-6CCB-C1AE-3331-F7F934FAFACB}"/>
              </a:ext>
            </a:extLst>
          </p:cNvPr>
          <p:cNvSpPr txBox="1"/>
          <p:nvPr/>
        </p:nvSpPr>
        <p:spPr>
          <a:xfrm>
            <a:off x="3693226" y="2793228"/>
            <a:ext cx="3323036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b="1" i="1" dirty="0"/>
              <a:t>“…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they raced back to the farm buildings to wipe out the last traces of Jones's hated reign.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”</a:t>
            </a:r>
            <a:endParaRPr lang="en-GB" sz="2400" b="1" i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88EFDC7-BAFF-4BC6-8461-2E567A8C3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566" y="2828280"/>
            <a:ext cx="1165840" cy="1434168"/>
          </a:xfrm>
          <a:prstGeom prst="rect">
            <a:avLst/>
          </a:prstGeom>
        </p:spPr>
      </p:pic>
      <p:pic>
        <p:nvPicPr>
          <p:cNvPr id="15" name="Picture 4" descr="http://2.bp.blogspot.com/_8nmpORZBdDA/SxPRXl-uGOI/AAAAAAAAAVM/6Cd_OLgHA7o/s1600/animalfarm2.jpg">
            <a:extLst>
              <a:ext uri="{FF2B5EF4-FFF2-40B4-BE49-F238E27FC236}">
                <a16:creationId xmlns:a16="http://schemas.microsoft.com/office/drawing/2014/main" id="{A2C13091-2461-4DCB-A348-9C190A858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609" y="4631557"/>
            <a:ext cx="2269391" cy="153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63">
            <a:extLst>
              <a:ext uri="{FF2B5EF4-FFF2-40B4-BE49-F238E27FC236}">
                <a16:creationId xmlns:a16="http://schemas.microsoft.com/office/drawing/2014/main" id="{724919F1-8344-4EDC-B3E9-75844A8A8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132" y="628233"/>
            <a:ext cx="17512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 </a:t>
            </a:r>
            <a:r>
              <a:rPr lang="en-GB" sz="1600" dirty="0">
                <a:solidFill>
                  <a:srgbClr val="002060"/>
                </a:solidFill>
                <a:latin typeface="Calibri" panose="020F0502020204030204"/>
              </a:rPr>
              <a:t>to understand the characters in Animal Farm and analyse the text.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8922342"/>
      </p:ext>
    </p:extLst>
  </p:cSld>
  <p:clrMapOvr>
    <a:masterClrMapping/>
  </p:clrMapOvr>
  <p:transition spd="slow" advClick="0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pic>
        <p:nvPicPr>
          <p:cNvPr id="2" name="Picture 1" descr="A close-up of a sign&#10;&#10;Description automatically generated">
            <a:extLst>
              <a:ext uri="{FF2B5EF4-FFF2-40B4-BE49-F238E27FC236}">
                <a16:creationId xmlns:a16="http://schemas.microsoft.com/office/drawing/2014/main" id="{24640393-7C77-0274-4E38-AF47B00CB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" y="493682"/>
            <a:ext cx="1892300" cy="6364317"/>
          </a:xfrm>
          <a:prstGeom prst="rect">
            <a:avLst/>
          </a:prstGeom>
        </p:spPr>
      </p:pic>
      <p:pic>
        <p:nvPicPr>
          <p:cNvPr id="3" name="Picture 2" descr="A white text with black text&#10;&#10;Description automatically generated">
            <a:extLst>
              <a:ext uri="{FF2B5EF4-FFF2-40B4-BE49-F238E27FC236}">
                <a16:creationId xmlns:a16="http://schemas.microsoft.com/office/drawing/2014/main" id="{8B1917DD-944A-5D2B-6E8A-0AB8CFAF24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96" y="653142"/>
            <a:ext cx="3007041" cy="60920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C57C80-2ADF-ADA4-9B39-544AD6864311}"/>
              </a:ext>
            </a:extLst>
          </p:cNvPr>
          <p:cNvSpPr txBox="1"/>
          <p:nvPr/>
        </p:nvSpPr>
        <p:spPr>
          <a:xfrm>
            <a:off x="2019437" y="653142"/>
            <a:ext cx="2741251" cy="923330"/>
          </a:xfrm>
          <a:prstGeom prst="rect">
            <a:avLst/>
          </a:prstGeom>
          <a:solidFill>
            <a:schemeClr val="bg1"/>
          </a:solidFill>
          <a:ln w="57150">
            <a:solidFill>
              <a:srgbClr val="FF8AD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Clearly sum up your opinion you are exploring in your paragraph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173CA2-068C-C89C-DD4C-0F985628D3C8}"/>
              </a:ext>
            </a:extLst>
          </p:cNvPr>
          <p:cNvSpPr txBox="1"/>
          <p:nvPr/>
        </p:nvSpPr>
        <p:spPr>
          <a:xfrm>
            <a:off x="2036997" y="1933490"/>
            <a:ext cx="2741251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Embed a relevant quotation to support the point you are making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734785-DC83-BD5E-3700-87E8D9FB366D}"/>
              </a:ext>
            </a:extLst>
          </p:cNvPr>
          <p:cNvSpPr txBox="1"/>
          <p:nvPr/>
        </p:nvSpPr>
        <p:spPr>
          <a:xfrm>
            <a:off x="2036996" y="3217798"/>
            <a:ext cx="2741251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Identify the technique the writer has used, including key terminology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F959BD-0C67-46B8-4885-449EECBA37D0}"/>
              </a:ext>
            </a:extLst>
          </p:cNvPr>
          <p:cNvSpPr txBox="1"/>
          <p:nvPr/>
        </p:nvSpPr>
        <p:spPr>
          <a:xfrm>
            <a:off x="2019436" y="4498146"/>
            <a:ext cx="2741251" cy="92333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Analyse</a:t>
            </a:r>
            <a:r>
              <a:rPr lang="en-US" dirty="0"/>
              <a:t> your quotation thoroughly by considering the author and reader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10C2AC-BF39-DCA1-D44B-37652CC21652}"/>
              </a:ext>
            </a:extLst>
          </p:cNvPr>
          <p:cNvSpPr txBox="1"/>
          <p:nvPr/>
        </p:nvSpPr>
        <p:spPr>
          <a:xfrm>
            <a:off x="2036995" y="5859239"/>
            <a:ext cx="2741251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Finally, link this paragraph back to the question!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8A4F4A8-9CDF-4595-AFFD-AAB91F326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8566" y="2828280"/>
            <a:ext cx="1165840" cy="1434168"/>
          </a:xfrm>
          <a:prstGeom prst="rect">
            <a:avLst/>
          </a:prstGeom>
        </p:spPr>
      </p:pic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AA1BE9F1-EB40-453F-9775-918BC386967A}"/>
              </a:ext>
            </a:extLst>
          </p:cNvPr>
          <p:cNvSpPr txBox="1">
            <a:spLocks/>
          </p:cNvSpPr>
          <p:nvPr/>
        </p:nvSpPr>
        <p:spPr>
          <a:xfrm>
            <a:off x="7764225" y="774005"/>
            <a:ext cx="2664481" cy="372414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4000" b="1" dirty="0">
                <a:solidFill>
                  <a:prstClr val="black"/>
                </a:solidFill>
                <a:latin typeface="Calibri" panose="020F0502020204030204"/>
              </a:rPr>
              <a:t>How does Orwell present the animals’ reactions after the rebellion? 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4" descr="http://2.bp.blogspot.com/_8nmpORZBdDA/SxPRXl-uGOI/AAAAAAAAAVM/6Cd_OLgHA7o/s1600/animalfarm2.jpg">
            <a:extLst>
              <a:ext uri="{FF2B5EF4-FFF2-40B4-BE49-F238E27FC236}">
                <a16:creationId xmlns:a16="http://schemas.microsoft.com/office/drawing/2014/main" id="{9F4C55B9-9BA1-4950-B2CB-C97C6285D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047" y="4710813"/>
            <a:ext cx="3020359" cy="204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63">
            <a:extLst>
              <a:ext uri="{FF2B5EF4-FFF2-40B4-BE49-F238E27FC236}">
                <a16:creationId xmlns:a16="http://schemas.microsoft.com/office/drawing/2014/main" id="{0E1F985B-A78C-45B4-9D3F-AD57D952A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132" y="628233"/>
            <a:ext cx="17512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 </a:t>
            </a:r>
            <a:r>
              <a:rPr lang="en-GB" sz="1600" dirty="0">
                <a:solidFill>
                  <a:srgbClr val="002060"/>
                </a:solidFill>
                <a:latin typeface="Calibri" panose="020F0502020204030204"/>
              </a:rPr>
              <a:t>to understand the characters in Animal Farm and analyse the text.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575585"/>
      </p:ext>
    </p:extLst>
  </p:cSld>
  <p:clrMapOvr>
    <a:masterClrMapping/>
  </p:clrMapOvr>
  <p:transition spd="slow" advClick="0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pic>
        <p:nvPicPr>
          <p:cNvPr id="2" name="Picture 1" descr="A close-up of a sign&#10;&#10;Description automatically generated">
            <a:extLst>
              <a:ext uri="{FF2B5EF4-FFF2-40B4-BE49-F238E27FC236}">
                <a16:creationId xmlns:a16="http://schemas.microsoft.com/office/drawing/2014/main" id="{24640393-7C77-0274-4E38-AF47B00CB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" y="493682"/>
            <a:ext cx="1892300" cy="63643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C57C80-2ADF-ADA4-9B39-544AD6864311}"/>
              </a:ext>
            </a:extLst>
          </p:cNvPr>
          <p:cNvSpPr txBox="1"/>
          <p:nvPr/>
        </p:nvSpPr>
        <p:spPr>
          <a:xfrm>
            <a:off x="2019437" y="653142"/>
            <a:ext cx="2741251" cy="923330"/>
          </a:xfrm>
          <a:prstGeom prst="rect">
            <a:avLst/>
          </a:prstGeom>
          <a:solidFill>
            <a:schemeClr val="bg1"/>
          </a:solidFill>
          <a:ln w="57150">
            <a:solidFill>
              <a:srgbClr val="FF8AD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Clearly sum up your opinion you are exploring in your paragraph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173CA2-068C-C89C-DD4C-0F985628D3C8}"/>
              </a:ext>
            </a:extLst>
          </p:cNvPr>
          <p:cNvSpPr txBox="1"/>
          <p:nvPr/>
        </p:nvSpPr>
        <p:spPr>
          <a:xfrm>
            <a:off x="2036997" y="1933490"/>
            <a:ext cx="2741251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Embed a relevant quotation to support the point you are making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734785-DC83-BD5E-3700-87E8D9FB366D}"/>
              </a:ext>
            </a:extLst>
          </p:cNvPr>
          <p:cNvSpPr txBox="1"/>
          <p:nvPr/>
        </p:nvSpPr>
        <p:spPr>
          <a:xfrm>
            <a:off x="2036996" y="3217798"/>
            <a:ext cx="2741251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Identify the technique the writer has used, including key terminology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F959BD-0C67-46B8-4885-449EECBA37D0}"/>
              </a:ext>
            </a:extLst>
          </p:cNvPr>
          <p:cNvSpPr txBox="1"/>
          <p:nvPr/>
        </p:nvSpPr>
        <p:spPr>
          <a:xfrm>
            <a:off x="2019436" y="4498146"/>
            <a:ext cx="2741251" cy="92333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Analyse</a:t>
            </a:r>
            <a:r>
              <a:rPr lang="en-US" dirty="0"/>
              <a:t> your quotation thoroughly by considering the author and reader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10C2AC-BF39-DCA1-D44B-37652CC21652}"/>
              </a:ext>
            </a:extLst>
          </p:cNvPr>
          <p:cNvSpPr txBox="1"/>
          <p:nvPr/>
        </p:nvSpPr>
        <p:spPr>
          <a:xfrm>
            <a:off x="2036995" y="5859239"/>
            <a:ext cx="2741251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Finally, link this paragraph back to the question!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1FBC44-40B8-FACF-573C-8F30F5C05269}"/>
              </a:ext>
            </a:extLst>
          </p:cNvPr>
          <p:cNvSpPr txBox="1"/>
          <p:nvPr/>
        </p:nvSpPr>
        <p:spPr>
          <a:xfrm>
            <a:off x="4850680" y="653142"/>
            <a:ext cx="5304322" cy="646331"/>
          </a:xfrm>
          <a:prstGeom prst="rect">
            <a:avLst/>
          </a:prstGeom>
          <a:solidFill>
            <a:srgbClr val="FF8AD8"/>
          </a:solidFill>
        </p:spPr>
        <p:txBody>
          <a:bodyPr wrap="square" rtlCol="0">
            <a:spAutoFit/>
          </a:bodyPr>
          <a:lstStyle/>
          <a:p>
            <a:r>
              <a:rPr lang="en-GB" sz="1800" dirty="0"/>
              <a:t>Orwell presents the animals as overjoyed when they take control of the farm.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0F7BE1-1FDB-DD0C-431F-E5EC5765B6C2}"/>
              </a:ext>
            </a:extLst>
          </p:cNvPr>
          <p:cNvSpPr txBox="1"/>
          <p:nvPr/>
        </p:nvSpPr>
        <p:spPr>
          <a:xfrm>
            <a:off x="4850681" y="1901660"/>
            <a:ext cx="530432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800" dirty="0"/>
              <a:t>We can support this with the following quotation: …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A87F81-D4D2-5838-7D5F-630A78BE01E2}"/>
              </a:ext>
            </a:extLst>
          </p:cNvPr>
          <p:cNvSpPr txBox="1"/>
          <p:nvPr/>
        </p:nvSpPr>
        <p:spPr>
          <a:xfrm>
            <a:off x="4828558" y="3214175"/>
            <a:ext cx="527613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Orwell has used … here.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00253D-565C-3C07-D5B5-54E3DE7A2FBA}"/>
              </a:ext>
            </a:extLst>
          </p:cNvPr>
          <p:cNvSpPr txBox="1"/>
          <p:nvPr/>
        </p:nvSpPr>
        <p:spPr>
          <a:xfrm>
            <a:off x="4850680" y="4476849"/>
            <a:ext cx="5276133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helps us to understand … as … has connotations of…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F05C76-299B-303C-A770-04D385F3DD7A}"/>
              </a:ext>
            </a:extLst>
          </p:cNvPr>
          <p:cNvSpPr txBox="1"/>
          <p:nvPr/>
        </p:nvSpPr>
        <p:spPr>
          <a:xfrm>
            <a:off x="4861309" y="5829215"/>
            <a:ext cx="529369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800" dirty="0"/>
              <a:t>The reader may feel that </a:t>
            </a:r>
            <a:r>
              <a:rPr lang="en-GB" dirty="0"/>
              <a:t>the animals… 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B052079-E7DA-49F1-8D05-F505A7532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8566" y="2828280"/>
            <a:ext cx="1165840" cy="1434168"/>
          </a:xfrm>
          <a:prstGeom prst="rect">
            <a:avLst/>
          </a:prstGeom>
        </p:spPr>
      </p:pic>
      <p:sp>
        <p:nvSpPr>
          <p:cNvPr id="23" name="Text Box 63">
            <a:extLst>
              <a:ext uri="{FF2B5EF4-FFF2-40B4-BE49-F238E27FC236}">
                <a16:creationId xmlns:a16="http://schemas.microsoft.com/office/drawing/2014/main" id="{510B6A1F-D3E7-48B6-934A-11A7FC692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132" y="628233"/>
            <a:ext cx="17512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 </a:t>
            </a:r>
            <a:r>
              <a:rPr lang="en-GB" sz="1600" dirty="0">
                <a:solidFill>
                  <a:srgbClr val="002060"/>
                </a:solidFill>
                <a:latin typeface="Calibri" panose="020F0502020204030204"/>
              </a:rPr>
              <a:t>to understand the characters in Animal Farm and analyse the text.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5530490"/>
      </p:ext>
    </p:extLst>
  </p:cSld>
  <p:clrMapOvr>
    <a:masterClrMapping/>
  </p:clrMapOvr>
  <p:transition spd="slow" advClick="0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pic>
        <p:nvPicPr>
          <p:cNvPr id="2" name="Picture 1" descr="A close-up of a sign&#10;&#10;Description automatically generated">
            <a:extLst>
              <a:ext uri="{FF2B5EF4-FFF2-40B4-BE49-F238E27FC236}">
                <a16:creationId xmlns:a16="http://schemas.microsoft.com/office/drawing/2014/main" id="{24640393-7C77-0274-4E38-AF47B00CB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" y="493682"/>
            <a:ext cx="1892300" cy="6364317"/>
          </a:xfrm>
          <a:prstGeom prst="rect">
            <a:avLst/>
          </a:prstGeom>
        </p:spPr>
      </p:pic>
      <p:pic>
        <p:nvPicPr>
          <p:cNvPr id="3" name="Picture 2" descr="A white text with black text&#10;&#10;Description automatically generated">
            <a:extLst>
              <a:ext uri="{FF2B5EF4-FFF2-40B4-BE49-F238E27FC236}">
                <a16:creationId xmlns:a16="http://schemas.microsoft.com/office/drawing/2014/main" id="{8B1917DD-944A-5D2B-6E8A-0AB8CFAF24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96" y="653142"/>
            <a:ext cx="3007041" cy="60920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C57C80-2ADF-ADA4-9B39-544AD6864311}"/>
              </a:ext>
            </a:extLst>
          </p:cNvPr>
          <p:cNvSpPr txBox="1"/>
          <p:nvPr/>
        </p:nvSpPr>
        <p:spPr>
          <a:xfrm>
            <a:off x="2019437" y="653142"/>
            <a:ext cx="2741251" cy="923330"/>
          </a:xfrm>
          <a:prstGeom prst="rect">
            <a:avLst/>
          </a:prstGeom>
          <a:solidFill>
            <a:schemeClr val="bg1"/>
          </a:solidFill>
          <a:ln w="57150">
            <a:solidFill>
              <a:srgbClr val="FF8AD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Clearly sum up your opinion you are exploring in your paragraph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173CA2-068C-C89C-DD4C-0F985628D3C8}"/>
              </a:ext>
            </a:extLst>
          </p:cNvPr>
          <p:cNvSpPr txBox="1"/>
          <p:nvPr/>
        </p:nvSpPr>
        <p:spPr>
          <a:xfrm>
            <a:off x="2036997" y="1933490"/>
            <a:ext cx="2741251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Embed a relevant quotation to support the point you are making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734785-DC83-BD5E-3700-87E8D9FB366D}"/>
              </a:ext>
            </a:extLst>
          </p:cNvPr>
          <p:cNvSpPr txBox="1"/>
          <p:nvPr/>
        </p:nvSpPr>
        <p:spPr>
          <a:xfrm>
            <a:off x="2036996" y="3217798"/>
            <a:ext cx="2741251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Identify the technique the writer has used, including key terminology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F959BD-0C67-46B8-4885-449EECBA37D0}"/>
              </a:ext>
            </a:extLst>
          </p:cNvPr>
          <p:cNvSpPr txBox="1"/>
          <p:nvPr/>
        </p:nvSpPr>
        <p:spPr>
          <a:xfrm>
            <a:off x="2019436" y="4498146"/>
            <a:ext cx="2741251" cy="92333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Analyse</a:t>
            </a:r>
            <a:r>
              <a:rPr lang="en-US" dirty="0"/>
              <a:t> your quotation thoroughly by considering the author and reader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10C2AC-BF39-DCA1-D44B-37652CC21652}"/>
              </a:ext>
            </a:extLst>
          </p:cNvPr>
          <p:cNvSpPr txBox="1"/>
          <p:nvPr/>
        </p:nvSpPr>
        <p:spPr>
          <a:xfrm>
            <a:off x="2036995" y="5859239"/>
            <a:ext cx="2741251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Finally, link this paragraph back to the question!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AA1BE9F1-EB40-453F-9775-918BC386967A}"/>
              </a:ext>
            </a:extLst>
          </p:cNvPr>
          <p:cNvSpPr txBox="1">
            <a:spLocks/>
          </p:cNvSpPr>
          <p:nvPr/>
        </p:nvSpPr>
        <p:spPr>
          <a:xfrm>
            <a:off x="7764225" y="774005"/>
            <a:ext cx="2664481" cy="372414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4000" b="1" dirty="0">
                <a:solidFill>
                  <a:prstClr val="black"/>
                </a:solidFill>
                <a:latin typeface="Calibri" panose="020F0502020204030204"/>
              </a:rPr>
              <a:t>How does Orwell present the animals’ reactions after the rebellion? 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4" descr="http://2.bp.blogspot.com/_8nmpORZBdDA/SxPRXl-uGOI/AAAAAAAAAVM/6Cd_OLgHA7o/s1600/animalfarm2.jpg">
            <a:extLst>
              <a:ext uri="{FF2B5EF4-FFF2-40B4-BE49-F238E27FC236}">
                <a16:creationId xmlns:a16="http://schemas.microsoft.com/office/drawing/2014/main" id="{9F4C55B9-9BA1-4950-B2CB-C97C6285D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047" y="4710813"/>
            <a:ext cx="3020359" cy="204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5D1786-3C12-4E18-A961-FD288D76C8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44626" y="2076849"/>
            <a:ext cx="1627789" cy="2029794"/>
          </a:xfrm>
          <a:prstGeom prst="rect">
            <a:avLst/>
          </a:prstGeom>
        </p:spPr>
      </p:pic>
      <p:sp>
        <p:nvSpPr>
          <p:cNvPr id="21" name="Text Box 63">
            <a:extLst>
              <a:ext uri="{FF2B5EF4-FFF2-40B4-BE49-F238E27FC236}">
                <a16:creationId xmlns:a16="http://schemas.microsoft.com/office/drawing/2014/main" id="{7EC60C96-D7F1-45F1-9030-856418236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132" y="628233"/>
            <a:ext cx="17512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 </a:t>
            </a:r>
            <a:r>
              <a:rPr lang="en-GB" sz="1600" dirty="0">
                <a:solidFill>
                  <a:srgbClr val="002060"/>
                </a:solidFill>
                <a:latin typeface="Calibri" panose="020F0502020204030204"/>
              </a:rPr>
              <a:t>to understand the characters in Animal Farm and analyse the text.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8793035"/>
      </p:ext>
    </p:extLst>
  </p:cSld>
  <p:clrMapOvr>
    <a:masterClrMapping/>
  </p:clrMapOvr>
  <p:transition spd="slow" advClick="0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E48E14-E43B-4072-8517-C9E547C6BD11}"/>
              </a:ext>
            </a:extLst>
          </p:cNvPr>
          <p:cNvSpPr txBox="1"/>
          <p:nvPr/>
        </p:nvSpPr>
        <p:spPr>
          <a:xfrm>
            <a:off x="0" y="510115"/>
            <a:ext cx="10145086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Independent Learning – AP2 Revision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B9A47B-DAF4-4C24-A08F-A4E24D8563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75" t="16881" r="36009" b="6544"/>
          <a:stretch/>
        </p:blipFill>
        <p:spPr>
          <a:xfrm>
            <a:off x="3863130" y="1140902"/>
            <a:ext cx="3916647" cy="552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42560"/>
      </p:ext>
    </p:extLst>
  </p:cSld>
  <p:clrMapOvr>
    <a:masterClrMapping/>
  </p:clrMapOvr>
  <p:transition spd="slow" advClick="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18" name="Text Box 63">
            <a:extLst>
              <a:ext uri="{FF2B5EF4-FFF2-40B4-BE49-F238E27FC236}">
                <a16:creationId xmlns:a16="http://schemas.microsoft.com/office/drawing/2014/main" id="{921A7359-27F7-49D9-962B-F5C97C813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132" y="628233"/>
            <a:ext cx="175121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 </a:t>
            </a:r>
            <a:r>
              <a:rPr lang="en-GB" sz="1600" dirty="0">
                <a:solidFill>
                  <a:srgbClr val="002060"/>
                </a:solidFill>
                <a:latin typeface="Calibri" panose="020F0502020204030204"/>
              </a:rPr>
              <a:t>to understand the context around Animal Farm and use terminology correctly.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C4659238-C3A3-4482-ABE5-64035DA3E21D}"/>
              </a:ext>
            </a:extLst>
          </p:cNvPr>
          <p:cNvSpPr txBox="1">
            <a:spLocks/>
          </p:cNvSpPr>
          <p:nvPr/>
        </p:nvSpPr>
        <p:spPr>
          <a:xfrm>
            <a:off x="562151" y="771171"/>
            <a:ext cx="9267682" cy="156754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4400" b="1" dirty="0">
                <a:solidFill>
                  <a:prstClr val="black"/>
                </a:solidFill>
                <a:latin typeface="Calibri" panose="020F0502020204030204"/>
              </a:rPr>
              <a:t>How is Animal Farm an </a:t>
            </a:r>
            <a:r>
              <a:rPr lang="en-GB" sz="4400" b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allegory</a:t>
            </a:r>
            <a:r>
              <a:rPr lang="en-GB" sz="4400" b="1" dirty="0">
                <a:solidFill>
                  <a:prstClr val="black"/>
                </a:solidFill>
                <a:latin typeface="Calibri" panose="020F0502020204030204"/>
              </a:rPr>
              <a:t> for the Russian Revolution?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C32474-D193-45FC-BE2F-6CD2D2D0736A}"/>
              </a:ext>
            </a:extLst>
          </p:cNvPr>
          <p:cNvSpPr txBox="1"/>
          <p:nvPr/>
        </p:nvSpPr>
        <p:spPr>
          <a:xfrm>
            <a:off x="305210" y="2478054"/>
            <a:ext cx="97815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GB" sz="3600" dirty="0"/>
              <a:t>Let’s recap the term ‘</a:t>
            </a:r>
            <a:r>
              <a:rPr lang="en-GB" sz="3600" dirty="0">
                <a:highlight>
                  <a:srgbClr val="FFFF00"/>
                </a:highlight>
              </a:rPr>
              <a:t>allegory</a:t>
            </a:r>
            <a:r>
              <a:rPr lang="en-GB" sz="3600" dirty="0"/>
              <a:t>’. What do you understand this word to mean? What do you remember?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283A08E-8B6C-4376-8747-7147D000FB67}"/>
              </a:ext>
            </a:extLst>
          </p:cNvPr>
          <p:cNvSpPr/>
          <p:nvPr/>
        </p:nvSpPr>
        <p:spPr>
          <a:xfrm>
            <a:off x="4295970" y="4775929"/>
            <a:ext cx="2357307" cy="14285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allegory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104BE8-3DFE-4F3E-BDB4-BFE196812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566" y="2828280"/>
            <a:ext cx="1165840" cy="143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92216"/>
      </p:ext>
    </p:extLst>
  </p:cSld>
  <p:clrMapOvr>
    <a:masterClrMapping/>
  </p:clrMapOvr>
  <p:transition spd="slow" advClick="0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E48E14-E43B-4072-8517-C9E547C6BD11}"/>
              </a:ext>
            </a:extLst>
          </p:cNvPr>
          <p:cNvSpPr txBox="1"/>
          <p:nvPr/>
        </p:nvSpPr>
        <p:spPr>
          <a:xfrm>
            <a:off x="0" y="510115"/>
            <a:ext cx="10145086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Independent Learning – AP2 Revision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44A42D-9238-429F-826B-65F745F989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51" t="15168" r="33051" b="5199"/>
          <a:stretch/>
        </p:blipFill>
        <p:spPr>
          <a:xfrm>
            <a:off x="494950" y="1166070"/>
            <a:ext cx="4303552" cy="54612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ACB38B-A748-4CFE-9D0D-905D918D88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963" t="15290" r="36285" b="6055"/>
          <a:stretch/>
        </p:blipFill>
        <p:spPr>
          <a:xfrm>
            <a:off x="5670958" y="1199626"/>
            <a:ext cx="3993160" cy="539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67385"/>
      </p:ext>
    </p:extLst>
  </p:cSld>
  <p:clrMapOvr>
    <a:masterClrMapping/>
  </p:clrMapOvr>
  <p:transition spd="slow" advClick="0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E48E14-E43B-4072-8517-C9E547C6BD11}"/>
              </a:ext>
            </a:extLst>
          </p:cNvPr>
          <p:cNvSpPr txBox="1"/>
          <p:nvPr/>
        </p:nvSpPr>
        <p:spPr>
          <a:xfrm>
            <a:off x="0" y="510115"/>
            <a:ext cx="10145086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Independent Learning – AP2 Revision</a:t>
            </a:r>
          </a:p>
        </p:txBody>
      </p:sp>
    </p:spTree>
    <p:extLst>
      <p:ext uri="{BB962C8B-B14F-4D97-AF65-F5344CB8AC3E}">
        <p14:creationId xmlns:p14="http://schemas.microsoft.com/office/powerpoint/2010/main" val="1196656472"/>
      </p:ext>
    </p:extLst>
  </p:cSld>
  <p:clrMapOvr>
    <a:masterClrMapping/>
  </p:clrMapOvr>
  <p:transition spd="slow" advClick="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C4659238-C3A3-4482-ABE5-64035DA3E21D}"/>
              </a:ext>
            </a:extLst>
          </p:cNvPr>
          <p:cNvSpPr txBox="1">
            <a:spLocks/>
          </p:cNvSpPr>
          <p:nvPr/>
        </p:nvSpPr>
        <p:spPr>
          <a:xfrm>
            <a:off x="562151" y="771171"/>
            <a:ext cx="9267682" cy="156754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4400" b="1" dirty="0">
                <a:solidFill>
                  <a:prstClr val="black"/>
                </a:solidFill>
                <a:latin typeface="Calibri" panose="020F0502020204030204"/>
              </a:rPr>
              <a:t>How is Animal Farm an </a:t>
            </a:r>
            <a:r>
              <a:rPr lang="en-GB" sz="4400" b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allegory</a:t>
            </a:r>
            <a:r>
              <a:rPr lang="en-GB" sz="4400" b="1" dirty="0">
                <a:solidFill>
                  <a:prstClr val="black"/>
                </a:solidFill>
                <a:latin typeface="Calibri" panose="020F0502020204030204"/>
              </a:rPr>
              <a:t> for the </a:t>
            </a:r>
            <a:r>
              <a:rPr lang="en-GB" sz="4400" b="1" dirty="0">
                <a:solidFill>
                  <a:prstClr val="black"/>
                </a:solidFill>
                <a:highlight>
                  <a:srgbClr val="00FFFF"/>
                </a:highlight>
                <a:latin typeface="Calibri" panose="020F0502020204030204"/>
              </a:rPr>
              <a:t>Russian Revolution</a:t>
            </a:r>
            <a:r>
              <a:rPr lang="en-GB" sz="44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C32474-D193-45FC-BE2F-6CD2D2D0736A}"/>
              </a:ext>
            </a:extLst>
          </p:cNvPr>
          <p:cNvSpPr txBox="1"/>
          <p:nvPr/>
        </p:nvSpPr>
        <p:spPr>
          <a:xfrm>
            <a:off x="1724142" y="4786419"/>
            <a:ext cx="66073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Some examples include ‘The tortoise and the hare’ and ‘The boy who cried wolf’.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82DA0A-9793-4265-8D24-E7E74DD16F28}"/>
              </a:ext>
            </a:extLst>
          </p:cNvPr>
          <p:cNvSpPr/>
          <p:nvPr/>
        </p:nvSpPr>
        <p:spPr>
          <a:xfrm>
            <a:off x="1031687" y="2657356"/>
            <a:ext cx="8328609" cy="20159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allegory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is a story with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two meanings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It has a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literal meaning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which is what actually happens in the story. But it also has a deeper meaning.</a:t>
            </a:r>
          </a:p>
          <a:p>
            <a:pPr lvl="0">
              <a:spcAft>
                <a:spcPts val="600"/>
              </a:spcAft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</a:t>
            </a:r>
            <a:r>
              <a:rPr lang="en-GB" sz="2400" dirty="0">
                <a:solidFill>
                  <a:prstClr val="black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deeper meaning </a:t>
            </a: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is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often a moral. It teaches you a lesson about life. 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F04D3F58-C0CD-4765-A208-07F4C8EBC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009" y="4854258"/>
            <a:ext cx="2203242" cy="161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F52411D8-5CC8-4D74-A858-9C108657D9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" t="4403" r="5277" b="4767"/>
          <a:stretch/>
        </p:blipFill>
        <p:spPr bwMode="auto">
          <a:xfrm>
            <a:off x="54806" y="4854258"/>
            <a:ext cx="1992108" cy="166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63">
            <a:extLst>
              <a:ext uri="{FF2B5EF4-FFF2-40B4-BE49-F238E27FC236}">
                <a16:creationId xmlns:a16="http://schemas.microsoft.com/office/drawing/2014/main" id="{CE2B2C09-6FD7-43F5-813D-B51EFB230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132" y="645818"/>
            <a:ext cx="175121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 </a:t>
            </a:r>
            <a:r>
              <a:rPr lang="en-GB" sz="1600" dirty="0">
                <a:solidFill>
                  <a:srgbClr val="002060"/>
                </a:solidFill>
                <a:latin typeface="Calibri" panose="020F0502020204030204"/>
              </a:rPr>
              <a:t>to understand the context around Animal Farm and use terminology correctly.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A5D4F23-2AF4-4F6C-A29B-E25753618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8566" y="2828280"/>
            <a:ext cx="1165840" cy="143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07681"/>
      </p:ext>
    </p:extLst>
  </p:cSld>
  <p:clrMapOvr>
    <a:masterClrMapping/>
  </p:clrMapOvr>
  <p:transition spd="slow" advClick="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C4659238-C3A3-4482-ABE5-64035DA3E21D}"/>
              </a:ext>
            </a:extLst>
          </p:cNvPr>
          <p:cNvSpPr txBox="1">
            <a:spLocks/>
          </p:cNvSpPr>
          <p:nvPr/>
        </p:nvSpPr>
        <p:spPr>
          <a:xfrm>
            <a:off x="562151" y="771171"/>
            <a:ext cx="9267682" cy="156754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4400" b="1" dirty="0">
                <a:solidFill>
                  <a:prstClr val="black"/>
                </a:solidFill>
                <a:latin typeface="Calibri" panose="020F0502020204030204"/>
              </a:rPr>
              <a:t>How is Animal Farm an </a:t>
            </a:r>
            <a:r>
              <a:rPr lang="en-GB" sz="4400" b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allegory</a:t>
            </a:r>
            <a:r>
              <a:rPr lang="en-GB" sz="4400" b="1" dirty="0">
                <a:solidFill>
                  <a:prstClr val="black"/>
                </a:solidFill>
                <a:latin typeface="Calibri" panose="020F0502020204030204"/>
              </a:rPr>
              <a:t> for the </a:t>
            </a:r>
            <a:r>
              <a:rPr lang="en-GB" sz="4400" b="1" dirty="0">
                <a:solidFill>
                  <a:prstClr val="black"/>
                </a:solidFill>
                <a:highlight>
                  <a:srgbClr val="00FFFF"/>
                </a:highlight>
                <a:latin typeface="Calibri" panose="020F0502020204030204"/>
              </a:rPr>
              <a:t>Russian Revolution</a:t>
            </a:r>
            <a:r>
              <a:rPr lang="en-GB" sz="44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Box 63">
            <a:extLst>
              <a:ext uri="{FF2B5EF4-FFF2-40B4-BE49-F238E27FC236}">
                <a16:creationId xmlns:a16="http://schemas.microsoft.com/office/drawing/2014/main" id="{CE2B2C09-6FD7-43F5-813D-B51EFB230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132" y="645818"/>
            <a:ext cx="175121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 </a:t>
            </a:r>
            <a:r>
              <a:rPr lang="en-GB" sz="1600" dirty="0">
                <a:solidFill>
                  <a:srgbClr val="002060"/>
                </a:solidFill>
                <a:latin typeface="Calibri" panose="020F0502020204030204"/>
              </a:rPr>
              <a:t>to understand the context around Animal Farm and use terminology correctly.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916E97-4231-45FD-93CD-D981A3A6F49D}"/>
              </a:ext>
            </a:extLst>
          </p:cNvPr>
          <p:cNvSpPr/>
          <p:nvPr/>
        </p:nvSpPr>
        <p:spPr>
          <a:xfrm>
            <a:off x="431559" y="2461700"/>
            <a:ext cx="95288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'Animal Farm' has a number of different morals. Here are some of the morals we see in the novel:</a:t>
            </a:r>
          </a:p>
          <a:p>
            <a:pPr marL="457200" lvl="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moral of 'Animal Farm' is that it if one group get too much power, they will abuse it. </a:t>
            </a:r>
          </a:p>
          <a:p>
            <a:pPr marL="457200" lvl="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The moral of 'Animal Farm' is that the most intelligent should lead and have power.</a:t>
            </a:r>
          </a:p>
          <a:p>
            <a:pPr marL="457200" lvl="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The moral of 'Animal Farm' is that it is important to question authority.</a:t>
            </a:r>
          </a:p>
          <a:p>
            <a:pPr lvl="0">
              <a:spcAft>
                <a:spcPts val="600"/>
              </a:spcAft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EB3885-2501-4FA5-B63F-28795E1C7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566" y="2828280"/>
            <a:ext cx="1165840" cy="143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7530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C4659238-C3A3-4482-ABE5-64035DA3E21D}"/>
              </a:ext>
            </a:extLst>
          </p:cNvPr>
          <p:cNvSpPr txBox="1">
            <a:spLocks/>
          </p:cNvSpPr>
          <p:nvPr/>
        </p:nvSpPr>
        <p:spPr>
          <a:xfrm>
            <a:off x="562151" y="771171"/>
            <a:ext cx="9267682" cy="156754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4400" b="1" dirty="0">
                <a:solidFill>
                  <a:prstClr val="black"/>
                </a:solidFill>
                <a:latin typeface="Calibri" panose="020F0502020204030204"/>
              </a:rPr>
              <a:t>How is Animal Farm an </a:t>
            </a:r>
            <a:r>
              <a:rPr lang="en-GB" sz="4400" b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allegory</a:t>
            </a:r>
            <a:r>
              <a:rPr lang="en-GB" sz="4400" b="1" dirty="0">
                <a:solidFill>
                  <a:prstClr val="black"/>
                </a:solidFill>
                <a:latin typeface="Calibri" panose="020F0502020204030204"/>
              </a:rPr>
              <a:t> for the </a:t>
            </a:r>
            <a:r>
              <a:rPr lang="en-GB" sz="4400" b="1" dirty="0">
                <a:solidFill>
                  <a:prstClr val="black"/>
                </a:solidFill>
                <a:highlight>
                  <a:srgbClr val="00FFFF"/>
                </a:highlight>
                <a:latin typeface="Calibri" panose="020F0502020204030204"/>
              </a:rPr>
              <a:t>Russian Revolution</a:t>
            </a:r>
            <a:r>
              <a:rPr lang="en-GB" sz="44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ED1D9C-1392-4104-91A9-DB37B6ACF409}"/>
              </a:ext>
            </a:extLst>
          </p:cNvPr>
          <p:cNvSpPr txBox="1"/>
          <p:nvPr/>
        </p:nvSpPr>
        <p:spPr>
          <a:xfrm>
            <a:off x="665004" y="2509015"/>
            <a:ext cx="9061976" cy="3693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By writing an </a:t>
            </a:r>
            <a:r>
              <a:rPr lang="en-GB" sz="2800" dirty="0">
                <a:solidFill>
                  <a:schemeClr val="tx1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allegory</a:t>
            </a:r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, George Orwell wanted to show the reader the truth about what was happening in </a:t>
            </a:r>
            <a:r>
              <a:rPr lang="en-GB" sz="2800" dirty="0">
                <a:solidFill>
                  <a:schemeClr val="tx1"/>
                </a:solidFill>
                <a:highlight>
                  <a:srgbClr val="00FFFF"/>
                </a:highlight>
                <a:latin typeface="Century Gothic" panose="020B0502020202020204" pitchFamily="34" charset="0"/>
              </a:rPr>
              <a:t>Russia</a:t>
            </a:r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Orwell wanted to show people how the leaders of </a:t>
            </a:r>
            <a:r>
              <a:rPr lang="en-GB" sz="2800" dirty="0">
                <a:solidFill>
                  <a:schemeClr val="tx1"/>
                </a:solidFill>
                <a:highlight>
                  <a:srgbClr val="00FFFF"/>
                </a:highlight>
                <a:latin typeface="Century Gothic" panose="020B0502020202020204" pitchFamily="34" charset="0"/>
              </a:rPr>
              <a:t>Russia</a:t>
            </a:r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were treating their people.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Almost all of the events in 'Animal Farm' are an </a:t>
            </a:r>
            <a:r>
              <a:rPr lang="en-GB" sz="2800" dirty="0">
                <a:solidFill>
                  <a:schemeClr val="tx1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allegory</a:t>
            </a:r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for something that actually happened in </a:t>
            </a:r>
            <a:r>
              <a:rPr lang="en-GB" sz="2800" dirty="0">
                <a:solidFill>
                  <a:schemeClr val="tx1"/>
                </a:solidFill>
                <a:highlight>
                  <a:srgbClr val="00FFFF"/>
                </a:highlight>
                <a:latin typeface="Century Gothic" panose="020B0502020202020204" pitchFamily="34" charset="0"/>
              </a:rPr>
              <a:t>Russia</a:t>
            </a:r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12" name="Text Box 63">
            <a:extLst>
              <a:ext uri="{FF2B5EF4-FFF2-40B4-BE49-F238E27FC236}">
                <a16:creationId xmlns:a16="http://schemas.microsoft.com/office/drawing/2014/main" id="{D92632CA-1784-47BA-9341-CB5E918FC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132" y="628233"/>
            <a:ext cx="175121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 </a:t>
            </a:r>
            <a:r>
              <a:rPr lang="en-GB" sz="1600" dirty="0">
                <a:solidFill>
                  <a:srgbClr val="002060"/>
                </a:solidFill>
                <a:latin typeface="Calibri" panose="020F0502020204030204"/>
              </a:rPr>
              <a:t>to understand the context around Animal Farm and use terminology correctly.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987BE9-A6DB-4CDC-89E8-F75563D6A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566" y="2828280"/>
            <a:ext cx="1165840" cy="143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1147"/>
      </p:ext>
    </p:extLst>
  </p:cSld>
  <p:clrMapOvr>
    <a:masterClrMapping/>
  </p:clrMapOvr>
  <p:transition spd="slow" advClick="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C4659238-C3A3-4482-ABE5-64035DA3E21D}"/>
              </a:ext>
            </a:extLst>
          </p:cNvPr>
          <p:cNvSpPr txBox="1">
            <a:spLocks/>
          </p:cNvSpPr>
          <p:nvPr/>
        </p:nvSpPr>
        <p:spPr>
          <a:xfrm>
            <a:off x="1462159" y="808630"/>
            <a:ext cx="9267682" cy="156754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4400" b="1" dirty="0">
                <a:solidFill>
                  <a:prstClr val="black"/>
                </a:solidFill>
                <a:latin typeface="Calibri" panose="020F0502020204030204"/>
              </a:rPr>
              <a:t>How is Animal Farm an </a:t>
            </a:r>
            <a:r>
              <a:rPr lang="en-GB" sz="4400" b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allegory</a:t>
            </a:r>
            <a:r>
              <a:rPr lang="en-GB" sz="4400" b="1" dirty="0">
                <a:solidFill>
                  <a:prstClr val="black"/>
                </a:solidFill>
                <a:latin typeface="Calibri" panose="020F0502020204030204"/>
              </a:rPr>
              <a:t> for the </a:t>
            </a:r>
            <a:r>
              <a:rPr lang="en-GB" sz="4400" b="1" dirty="0">
                <a:solidFill>
                  <a:prstClr val="black"/>
                </a:solidFill>
                <a:highlight>
                  <a:srgbClr val="00FFFF"/>
                </a:highlight>
                <a:latin typeface="Calibri" panose="020F0502020204030204"/>
              </a:rPr>
              <a:t>Russian Revolution</a:t>
            </a:r>
            <a:r>
              <a:rPr lang="en-GB" sz="44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520A8F-A893-457B-AD45-0B712D99F608}"/>
              </a:ext>
            </a:extLst>
          </p:cNvPr>
          <p:cNvSpPr txBox="1"/>
          <p:nvPr/>
        </p:nvSpPr>
        <p:spPr>
          <a:xfrm>
            <a:off x="1" y="2531925"/>
            <a:ext cx="12191999" cy="43242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Here are some of the parts of 'Animal Farm' that are an </a:t>
            </a:r>
            <a:r>
              <a:rPr lang="en-GB" sz="2000" dirty="0">
                <a:solidFill>
                  <a:schemeClr val="tx1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allegory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for the Russian Revolution.</a:t>
            </a:r>
          </a:p>
          <a:p>
            <a:pPr>
              <a:spcAft>
                <a:spcPts val="600"/>
              </a:spcAft>
            </a:pPr>
            <a:r>
              <a:rPr lang="en-GB" sz="2000" b="1" dirty="0">
                <a:solidFill>
                  <a:schemeClr val="tx1"/>
                </a:solidFill>
                <a:highlight>
                  <a:srgbClr val="00FFFF"/>
                </a:highlight>
                <a:latin typeface="Century Gothic" panose="020B0502020202020204" pitchFamily="34" charset="0"/>
              </a:rPr>
              <a:t>Animal Farm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The events that take place on the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farm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are examples of </a:t>
            </a:r>
            <a:r>
              <a:rPr lang="en-GB" sz="2000" dirty="0">
                <a:solidFill>
                  <a:schemeClr val="tx1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allegory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for what happened in </a:t>
            </a:r>
            <a:r>
              <a:rPr lang="en-GB" sz="2000" b="1" dirty="0">
                <a:solidFill>
                  <a:schemeClr val="tx1"/>
                </a:solidFill>
                <a:highlight>
                  <a:srgbClr val="00FFFF"/>
                </a:highlight>
                <a:latin typeface="Century Gothic" panose="020B0502020202020204" pitchFamily="34" charset="0"/>
              </a:rPr>
              <a:t>Russia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GB" sz="2000" b="1" dirty="0">
                <a:solidFill>
                  <a:schemeClr val="tx1"/>
                </a:solidFill>
                <a:highlight>
                  <a:srgbClr val="00FFFF"/>
                </a:highlight>
                <a:latin typeface="Century Gothic" panose="020B0502020202020204" pitchFamily="34" charset="0"/>
              </a:rPr>
              <a:t>The Rebellion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The animals’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Rebellion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is an </a:t>
            </a:r>
            <a:r>
              <a:rPr lang="en-GB" sz="2000" dirty="0">
                <a:solidFill>
                  <a:schemeClr val="tx1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allegory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for the </a:t>
            </a:r>
            <a:r>
              <a:rPr lang="en-GB" sz="2000" b="1" dirty="0">
                <a:solidFill>
                  <a:schemeClr val="tx1"/>
                </a:solidFill>
                <a:highlight>
                  <a:srgbClr val="00FFFF"/>
                </a:highlight>
                <a:latin typeface="Century Gothic" panose="020B0502020202020204" pitchFamily="34" charset="0"/>
              </a:rPr>
              <a:t>Russian Revolution 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that took place in 1917.</a:t>
            </a:r>
          </a:p>
          <a:p>
            <a:pPr>
              <a:spcAft>
                <a:spcPts val="600"/>
              </a:spcAft>
            </a:pPr>
            <a:r>
              <a:rPr lang="en-GB" sz="2000" b="1" dirty="0">
                <a:solidFill>
                  <a:schemeClr val="tx1"/>
                </a:solidFill>
                <a:highlight>
                  <a:srgbClr val="00FFFF"/>
                </a:highlight>
                <a:latin typeface="Century Gothic" panose="020B0502020202020204" pitchFamily="34" charset="0"/>
              </a:rPr>
              <a:t>Farmer Jones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The character of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Jones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is an </a:t>
            </a:r>
            <a:r>
              <a:rPr lang="en-GB" sz="2000" dirty="0">
                <a:solidFill>
                  <a:schemeClr val="tx1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allegory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for </a:t>
            </a:r>
            <a:r>
              <a:rPr lang="en-GB" sz="2000" b="1" dirty="0">
                <a:solidFill>
                  <a:schemeClr val="tx1"/>
                </a:solidFill>
                <a:highlight>
                  <a:srgbClr val="00FFFF"/>
                </a:highlight>
                <a:latin typeface="Century Gothic" panose="020B0502020202020204" pitchFamily="34" charset="0"/>
              </a:rPr>
              <a:t>Tsar Nicholas II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. The people of Russia start the Russian Revolution to throw out Nicholas II, just like the animals threw out Farmer Jones.</a:t>
            </a:r>
          </a:p>
          <a:p>
            <a:pPr>
              <a:spcAft>
                <a:spcPts val="600"/>
              </a:spcAft>
            </a:pPr>
            <a:r>
              <a:rPr lang="en-GB" sz="2000" b="1" dirty="0">
                <a:solidFill>
                  <a:schemeClr val="tx1"/>
                </a:solidFill>
                <a:highlight>
                  <a:srgbClr val="00FFFF"/>
                </a:highlight>
                <a:latin typeface="Century Gothic" panose="020B0502020202020204" pitchFamily="34" charset="0"/>
              </a:rPr>
              <a:t>Napoleon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The character of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Napoleon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is an </a:t>
            </a:r>
            <a:r>
              <a:rPr lang="en-GB" sz="2000" dirty="0">
                <a:solidFill>
                  <a:schemeClr val="tx1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allegory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for </a:t>
            </a:r>
            <a:r>
              <a:rPr lang="en-GB" sz="2000" b="1" dirty="0">
                <a:solidFill>
                  <a:schemeClr val="tx1"/>
                </a:solidFill>
                <a:highlight>
                  <a:srgbClr val="00FFFF"/>
                </a:highlight>
                <a:latin typeface="Century Gothic" panose="020B0502020202020204" pitchFamily="34" charset="0"/>
              </a:rPr>
              <a:t>Joseph Stalin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>
              <a:spcAft>
                <a:spcPts val="600"/>
              </a:spcAft>
              <a:tabLst>
                <a:tab pos="2327275" algn="l"/>
              </a:tabLst>
            </a:pPr>
            <a:r>
              <a:rPr lang="en-GB" sz="2000" b="1" dirty="0">
                <a:solidFill>
                  <a:schemeClr val="tx1"/>
                </a:solidFill>
                <a:highlight>
                  <a:srgbClr val="00FFFF"/>
                </a:highlight>
                <a:latin typeface="Century Gothic" panose="020B0502020202020204" pitchFamily="34" charset="0"/>
              </a:rPr>
              <a:t>Snowball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The character of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Snowball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is an </a:t>
            </a:r>
            <a:r>
              <a:rPr lang="en-GB" sz="2000" dirty="0">
                <a:solidFill>
                  <a:schemeClr val="tx1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allegory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for </a:t>
            </a:r>
            <a:r>
              <a:rPr lang="en-GB" sz="2000" b="1" dirty="0">
                <a:solidFill>
                  <a:schemeClr val="tx1"/>
                </a:solidFill>
                <a:highlight>
                  <a:srgbClr val="00FFFF"/>
                </a:highlight>
                <a:latin typeface="Century Gothic" panose="020B0502020202020204" pitchFamily="34" charset="0"/>
              </a:rPr>
              <a:t>Leon Trotsky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GB" sz="2000" b="1" dirty="0">
                <a:solidFill>
                  <a:schemeClr val="tx1"/>
                </a:solidFill>
                <a:highlight>
                  <a:srgbClr val="00FFFF"/>
                </a:highlight>
                <a:latin typeface="Century Gothic" panose="020B0502020202020204" pitchFamily="34" charset="0"/>
              </a:rPr>
              <a:t>Old Major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The character of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Old Major 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combines the ideas of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Karl Marx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and </a:t>
            </a:r>
            <a:r>
              <a:rPr lang="en-GB" sz="2000" b="1" dirty="0">
                <a:solidFill>
                  <a:schemeClr val="tx1"/>
                </a:solidFill>
                <a:highlight>
                  <a:srgbClr val="00FFFF"/>
                </a:highlight>
                <a:latin typeface="Century Gothic" panose="020B0502020202020204" pitchFamily="34" charset="0"/>
              </a:rPr>
              <a:t>Lenin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GB" sz="2000" b="1" dirty="0">
                <a:solidFill>
                  <a:schemeClr val="tx1"/>
                </a:solidFill>
                <a:highlight>
                  <a:srgbClr val="00FFFF"/>
                </a:highlight>
                <a:latin typeface="Century Gothic" panose="020B0502020202020204" pitchFamily="34" charset="0"/>
              </a:rPr>
              <a:t>Animalism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The idea of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Animalism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is an </a:t>
            </a:r>
            <a:r>
              <a:rPr lang="en-GB" sz="2000" dirty="0">
                <a:solidFill>
                  <a:schemeClr val="tx1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allegory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for </a:t>
            </a:r>
            <a:r>
              <a:rPr lang="en-GB" sz="2000" b="1" dirty="0">
                <a:solidFill>
                  <a:schemeClr val="tx1"/>
                </a:solidFill>
                <a:highlight>
                  <a:srgbClr val="00FFFF"/>
                </a:highlight>
                <a:latin typeface="Century Gothic" panose="020B0502020202020204" pitchFamily="34" charset="0"/>
              </a:rPr>
              <a:t>communism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. In both Animalism and communism, the workers are treated fairly and everything is shared equally between the people.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2811E4A-D7CA-474C-A223-66703A793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8625" y="875318"/>
            <a:ext cx="1165840" cy="143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1351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C4659238-C3A3-4482-ABE5-64035DA3E21D}"/>
              </a:ext>
            </a:extLst>
          </p:cNvPr>
          <p:cNvSpPr txBox="1">
            <a:spLocks/>
          </p:cNvSpPr>
          <p:nvPr/>
        </p:nvSpPr>
        <p:spPr>
          <a:xfrm>
            <a:off x="1462159" y="808630"/>
            <a:ext cx="9267682" cy="156754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4400" b="1" dirty="0">
                <a:solidFill>
                  <a:prstClr val="black"/>
                </a:solidFill>
                <a:latin typeface="Calibri" panose="020F0502020204030204"/>
              </a:rPr>
              <a:t>How is Animal Farm an </a:t>
            </a:r>
            <a:r>
              <a:rPr lang="en-GB" sz="4400" b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allegory</a:t>
            </a:r>
            <a:r>
              <a:rPr lang="en-GB" sz="4400" b="1" dirty="0">
                <a:solidFill>
                  <a:prstClr val="black"/>
                </a:solidFill>
                <a:latin typeface="Calibri" panose="020F0502020204030204"/>
              </a:rPr>
              <a:t> for the </a:t>
            </a:r>
            <a:r>
              <a:rPr lang="en-GB" sz="4400" b="1" dirty="0">
                <a:solidFill>
                  <a:prstClr val="black"/>
                </a:solidFill>
                <a:highlight>
                  <a:srgbClr val="00FFFF"/>
                </a:highlight>
                <a:latin typeface="Calibri" panose="020F0502020204030204"/>
              </a:rPr>
              <a:t>Russian Revolution</a:t>
            </a:r>
            <a:r>
              <a:rPr lang="en-GB" sz="44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6E30C2F-7D77-4128-8799-2ECF7122B6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694880"/>
              </p:ext>
            </p:extLst>
          </p:nvPr>
        </p:nvGraphicFramePr>
        <p:xfrm>
          <a:off x="924922" y="457200"/>
          <a:ext cx="10329232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2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2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2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197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937">
                <a:tc>
                  <a:txBody>
                    <a:bodyPr/>
                    <a:lstStyle/>
                    <a:p>
                      <a:r>
                        <a:rPr lang="en-GB" dirty="0"/>
                        <a:t>Tsar Nicholas II -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74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93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Napoleon -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B8860C03-72EE-4D81-959A-9E315BD4E1E8}"/>
              </a:ext>
            </a:extLst>
          </p:cNvPr>
          <p:cNvSpPr/>
          <p:nvPr/>
        </p:nvSpPr>
        <p:spPr>
          <a:xfrm>
            <a:off x="2971800" y="1318846"/>
            <a:ext cx="6365631" cy="43609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Story board the events of the Russian Revolution by cutting up and placing the images in the correct boxes.</a:t>
            </a:r>
          </a:p>
          <a:p>
            <a:pPr algn="ctr"/>
            <a:r>
              <a:rPr lang="en-GB" sz="2800" dirty="0"/>
              <a:t>Add an explanation about the events in Animal Farm.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48D004-CCBF-480C-8651-CFEABF8E5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157" y="946149"/>
            <a:ext cx="1044915" cy="129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50805"/>
      </p:ext>
    </p:extLst>
  </p:cSld>
  <p:clrMapOvr>
    <a:masterClrMapping/>
  </p:clrMapOvr>
  <p:transition spd="slow" advClick="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6CA4EB-E09E-45D8-80F1-4ADF54F90D34}"/>
              </a:ext>
            </a:extLst>
          </p:cNvPr>
          <p:cNvSpPr txBox="1"/>
          <p:nvPr/>
        </p:nvSpPr>
        <p:spPr>
          <a:xfrm>
            <a:off x="419450" y="864065"/>
            <a:ext cx="9295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3F420D-47E3-42AC-9437-4A7E0F885D75}"/>
              </a:ext>
            </a:extLst>
          </p:cNvPr>
          <p:cNvSpPr txBox="1"/>
          <p:nvPr/>
        </p:nvSpPr>
        <p:spPr>
          <a:xfrm>
            <a:off x="250272" y="2603889"/>
            <a:ext cx="97815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Here is how we refer to the </a:t>
            </a:r>
            <a:r>
              <a:rPr lang="en-GB" sz="3200" b="1" u="sng" dirty="0"/>
              <a:t>context</a:t>
            </a:r>
            <a:r>
              <a:rPr lang="en-GB" sz="3200" dirty="0"/>
              <a:t> of the novella:</a:t>
            </a:r>
          </a:p>
          <a:p>
            <a:endParaRPr lang="en-GB" sz="3200" dirty="0"/>
          </a:p>
          <a:p>
            <a:pPr algn="ctr"/>
            <a:r>
              <a:rPr lang="en-GB" sz="4000" i="1" dirty="0"/>
              <a:t>Animal Farm is an allegory as Orwell based the story on the real life events of the Russian Revolution. We know this because…</a:t>
            </a:r>
          </a:p>
          <a:p>
            <a:pPr algn="r"/>
            <a:endParaRPr lang="en-GB" sz="4000" i="1" dirty="0"/>
          </a:p>
          <a:p>
            <a:pPr algn="r"/>
            <a:r>
              <a:rPr lang="en-GB" sz="2800" dirty="0"/>
              <a:t>Tip: this could be used as an introductory sentence! 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B907E08-53B9-4904-896C-EC8085FDB60C}"/>
              </a:ext>
            </a:extLst>
          </p:cNvPr>
          <p:cNvSpPr txBox="1">
            <a:spLocks/>
          </p:cNvSpPr>
          <p:nvPr/>
        </p:nvSpPr>
        <p:spPr>
          <a:xfrm>
            <a:off x="562151" y="771171"/>
            <a:ext cx="9267682" cy="156754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4400" b="1" dirty="0">
                <a:solidFill>
                  <a:prstClr val="black"/>
                </a:solidFill>
                <a:latin typeface="Calibri" panose="020F0502020204030204"/>
              </a:rPr>
              <a:t>How is Animal Farm an </a:t>
            </a:r>
            <a:r>
              <a:rPr lang="en-GB" sz="4400" b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allegory</a:t>
            </a:r>
            <a:r>
              <a:rPr lang="en-GB" sz="4400" b="1" dirty="0">
                <a:solidFill>
                  <a:prstClr val="black"/>
                </a:solidFill>
                <a:latin typeface="Calibri" panose="020F0502020204030204"/>
              </a:rPr>
              <a:t> for the </a:t>
            </a:r>
            <a:r>
              <a:rPr lang="en-GB" sz="4400" b="1" dirty="0">
                <a:solidFill>
                  <a:prstClr val="black"/>
                </a:solidFill>
                <a:highlight>
                  <a:srgbClr val="00FFFF"/>
                </a:highlight>
                <a:latin typeface="Calibri" panose="020F0502020204030204"/>
              </a:rPr>
              <a:t>Russian Revolution</a:t>
            </a:r>
            <a:r>
              <a:rPr lang="en-GB" sz="44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Box 63">
            <a:extLst>
              <a:ext uri="{FF2B5EF4-FFF2-40B4-BE49-F238E27FC236}">
                <a16:creationId xmlns:a16="http://schemas.microsoft.com/office/drawing/2014/main" id="{213AB327-4B44-470D-B756-225DF7790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132" y="628233"/>
            <a:ext cx="175121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 </a:t>
            </a:r>
            <a:r>
              <a:rPr lang="en-GB" sz="1600" dirty="0">
                <a:solidFill>
                  <a:srgbClr val="002060"/>
                </a:solidFill>
                <a:latin typeface="Calibri" panose="020F0502020204030204"/>
              </a:rPr>
              <a:t>to understand the context around Animal Farm and use terminology correctly.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57AD7C-F763-4332-96D4-B88257F9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819" y="2444115"/>
            <a:ext cx="1165840" cy="143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66814"/>
      </p:ext>
    </p:extLst>
  </p:cSld>
  <p:clrMapOvr>
    <a:masterClrMapping/>
  </p:clrMapOvr>
  <p:transition spd="slow" advClick="0">
    <p:wipe/>
  </p:transition>
</p:sld>
</file>

<file path=ppt/theme/theme1.xml><?xml version="1.0" encoding="utf-8"?>
<a:theme xmlns:a="http://schemas.openxmlformats.org/drawingml/2006/main" name="Theme1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FDD2DB6-C4AD-431F-B0FD-BE8B515CE56D}" vid="{88FA32A6-12B6-4EF0-8419-F9DD10C136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2582</Words>
  <Application>Microsoft Office PowerPoint</Application>
  <PresentationFormat>Widescreen</PresentationFormat>
  <Paragraphs>489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Century Gothic</vt:lpstr>
      <vt:lpstr>Comic Sans MS</vt:lpstr>
      <vt:lpstr>Wingdings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Adams</dc:creator>
  <cp:lastModifiedBy>Cara Franklin</cp:lastModifiedBy>
  <cp:revision>52</cp:revision>
  <cp:lastPrinted>2024-01-12T09:36:00Z</cp:lastPrinted>
  <dcterms:created xsi:type="dcterms:W3CDTF">2024-01-11T17:07:56Z</dcterms:created>
  <dcterms:modified xsi:type="dcterms:W3CDTF">2024-03-15T12:17:34Z</dcterms:modified>
</cp:coreProperties>
</file>