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37" r:id="rId2"/>
    <p:sldId id="299" r:id="rId3"/>
    <p:sldId id="298" r:id="rId4"/>
    <p:sldId id="305" r:id="rId5"/>
    <p:sldId id="307" r:id="rId6"/>
    <p:sldId id="309" r:id="rId7"/>
    <p:sldId id="304" r:id="rId8"/>
    <p:sldId id="301" r:id="rId9"/>
    <p:sldId id="310" r:id="rId10"/>
    <p:sldId id="312" r:id="rId11"/>
    <p:sldId id="306" r:id="rId12"/>
    <p:sldId id="311" r:id="rId13"/>
    <p:sldId id="317" r:id="rId14"/>
    <p:sldId id="313" r:id="rId15"/>
    <p:sldId id="314" r:id="rId16"/>
    <p:sldId id="328" r:id="rId17"/>
    <p:sldId id="326" r:id="rId18"/>
    <p:sldId id="320" r:id="rId19"/>
    <p:sldId id="322" r:id="rId20"/>
    <p:sldId id="330" r:id="rId21"/>
    <p:sldId id="331" r:id="rId22"/>
    <p:sldId id="315" r:id="rId23"/>
    <p:sldId id="329" r:id="rId24"/>
    <p:sldId id="333" r:id="rId25"/>
    <p:sldId id="334" r:id="rId26"/>
    <p:sldId id="335" r:id="rId27"/>
    <p:sldId id="336" r:id="rId28"/>
    <p:sldId id="324" r:id="rId29"/>
    <p:sldId id="332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F072B-9F93-4FDB-BFF5-9F4FFCDED588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DF6A2-E8C4-46E3-9C25-26946500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5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26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174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75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95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480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282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96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03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491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509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3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81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33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475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375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258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66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46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966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842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73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81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63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8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26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37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22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fontAlgn="ctr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Starter/UTV:</a:t>
            </a:r>
            <a:endParaRPr lang="en-GB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4F81-7751-4F21-9C50-AD45C3E48E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71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22625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0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F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4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99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A771F2-5C61-4592-8ADE-F37183C1C6F2}"/>
              </a:ext>
            </a:extLst>
          </p:cNvPr>
          <p:cNvSpPr/>
          <p:nvPr userDrawn="1"/>
        </p:nvSpPr>
        <p:spPr>
          <a:xfrm>
            <a:off x="18172" y="35812"/>
            <a:ext cx="12173828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Home Learning</a:t>
            </a:r>
          </a:p>
        </p:txBody>
      </p:sp>
    </p:spTree>
    <p:extLst>
      <p:ext uri="{BB962C8B-B14F-4D97-AF65-F5344CB8AC3E}">
        <p14:creationId xmlns:p14="http://schemas.microsoft.com/office/powerpoint/2010/main" val="242017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1C7380-E1BE-4BE8-9404-61FF98F20FEC}"/>
              </a:ext>
            </a:extLst>
          </p:cNvPr>
          <p:cNvSpPr txBox="1"/>
          <p:nvPr/>
        </p:nvSpPr>
        <p:spPr>
          <a:xfrm>
            <a:off x="1069765" y="3295388"/>
            <a:ext cx="8003896" cy="224676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j-lt"/>
              </a:rPr>
              <a:t>Books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packed away or handed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j-lt"/>
              </a:rPr>
              <a:t>Planners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packed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+mj-lt"/>
              </a:rPr>
              <a:t>Equipment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returned or packed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All tables, chairs and floor 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completely clean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Stand 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silently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behind your chair.</a:t>
            </a:r>
          </a:p>
        </p:txBody>
      </p:sp>
      <p:pic>
        <p:nvPicPr>
          <p:cNvPr id="7" name="Picture 16" descr="silence Icon 9784">
            <a:extLst>
              <a:ext uri="{FF2B5EF4-FFF2-40B4-BE49-F238E27FC236}">
                <a16:creationId xmlns:a16="http://schemas.microsoft.com/office/drawing/2014/main" id="{8B0DCCAA-F259-4396-BFAA-E43C7085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27" y="420874"/>
            <a:ext cx="2466534" cy="24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idy man Icon 570288">
            <a:extLst>
              <a:ext uri="{FF2B5EF4-FFF2-40B4-BE49-F238E27FC236}">
                <a16:creationId xmlns:a16="http://schemas.microsoft.com/office/drawing/2014/main" id="{E6AB5F05-A2ED-4ACB-8E8B-49364201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89" y="250247"/>
            <a:ext cx="3010486" cy="30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choolbag Icon 5090984">
            <a:extLst>
              <a:ext uri="{FF2B5EF4-FFF2-40B4-BE49-F238E27FC236}">
                <a16:creationId xmlns:a16="http://schemas.microsoft.com/office/drawing/2014/main" id="{344E65DE-5068-4918-AD90-CC196A43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42" y="294261"/>
            <a:ext cx="2593147" cy="25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5170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A771F2-5C61-4592-8ADE-F37183C1C6F2}"/>
              </a:ext>
            </a:extLst>
          </p:cNvPr>
          <p:cNvSpPr/>
          <p:nvPr userDrawn="1"/>
        </p:nvSpPr>
        <p:spPr>
          <a:xfrm>
            <a:off x="18172" y="35812"/>
            <a:ext cx="12173828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3094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ked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35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82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o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1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09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F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81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23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009A96-0260-426B-BC53-F9D3B0F73C56}"/>
              </a:ext>
            </a:extLst>
          </p:cNvPr>
          <p:cNvCxnSpPr/>
          <p:nvPr/>
        </p:nvCxnSpPr>
        <p:spPr>
          <a:xfrm>
            <a:off x="10179660" y="0"/>
            <a:ext cx="0" cy="685800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00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sa=i&amp;rct=j&amp;q=&amp;esrc=s&amp;frm=1&amp;source=images&amp;cd=&amp;cad=rja&amp;docid=gS-mAk41fhUWDM&amp;tbnid=3MQM9LTlG8Z-EM:&amp;ved=0CAUQjRw&amp;url=http://aevans.hubpages.com/hub/History-Of-The-Pin-Up-Girl&amp;ei=cpJGUunSC8SShQfk34DoBg&amp;bvm=bv.53217764,d.ZG4&amp;psig=AFQjCNFzm94zIHUNMPRonlBdbupln3hLdQ&amp;ust=13804429261952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94DD66-97FC-4945-A7F0-50D9C16F7CFB}"/>
              </a:ext>
            </a:extLst>
          </p:cNvPr>
          <p:cNvSpPr/>
          <p:nvPr/>
        </p:nvSpPr>
        <p:spPr>
          <a:xfrm>
            <a:off x="2046914" y="3387760"/>
            <a:ext cx="5371968" cy="95676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AP2</a:t>
            </a:r>
          </a:p>
        </p:txBody>
      </p:sp>
      <p:pic>
        <p:nvPicPr>
          <p:cNvPr id="14" name="Picture 2" descr="Links Icon, Transparent Links.PNG Images &amp; Vector - FreeIconsPNG">
            <a:extLst>
              <a:ext uri="{FF2B5EF4-FFF2-40B4-BE49-F238E27FC236}">
                <a16:creationId xmlns:a16="http://schemas.microsoft.com/office/drawing/2014/main" id="{9A00A4FB-9E56-46DD-87D4-960B4B3E6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061">
            <a:off x="4406375" y="4406062"/>
            <a:ext cx="703380" cy="7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97F4E91-CC45-4E54-AA31-2950258209E9}"/>
              </a:ext>
            </a:extLst>
          </p:cNvPr>
          <p:cNvSpPr txBox="1">
            <a:spLocks/>
          </p:cNvSpPr>
          <p:nvPr/>
        </p:nvSpPr>
        <p:spPr>
          <a:xfrm>
            <a:off x="2072082" y="5174420"/>
            <a:ext cx="5371968" cy="157206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tx1"/>
                </a:solidFill>
              </a:rPr>
              <a:t>Skills required:</a:t>
            </a:r>
          </a:p>
          <a:p>
            <a:r>
              <a:rPr lang="en-GB" sz="3200" dirty="0">
                <a:solidFill>
                  <a:schemeClr val="tx1"/>
                </a:solidFill>
              </a:rPr>
              <a:t>Understanding of plot and character</a:t>
            </a:r>
          </a:p>
          <a:p>
            <a:r>
              <a:rPr lang="en-GB" sz="3200" dirty="0">
                <a:solidFill>
                  <a:schemeClr val="tx1"/>
                </a:solidFill>
              </a:rPr>
              <a:t>Language analysis</a:t>
            </a:r>
          </a:p>
          <a:p>
            <a:r>
              <a:rPr lang="en-GB" sz="3200" dirty="0">
                <a:solidFill>
                  <a:schemeClr val="tx1"/>
                </a:solidFill>
              </a:rPr>
              <a:t>Awareness of social and historical context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9D95EE6-A80E-40EB-BF28-A9B202A18C7B}"/>
              </a:ext>
            </a:extLst>
          </p:cNvPr>
          <p:cNvSpPr txBox="1">
            <a:spLocks/>
          </p:cNvSpPr>
          <p:nvPr/>
        </p:nvSpPr>
        <p:spPr>
          <a:xfrm>
            <a:off x="2072082" y="1380089"/>
            <a:ext cx="5371968" cy="11796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tx1"/>
                </a:solidFill>
              </a:rPr>
              <a:t>Of Mice and Men</a:t>
            </a:r>
          </a:p>
        </p:txBody>
      </p:sp>
      <p:pic>
        <p:nvPicPr>
          <p:cNvPr id="17" name="Picture 2" descr="Links Icon, Transparent Links.PNG Images &amp; Vector - FreeIconsPNG">
            <a:extLst>
              <a:ext uri="{FF2B5EF4-FFF2-40B4-BE49-F238E27FC236}">
                <a16:creationId xmlns:a16="http://schemas.microsoft.com/office/drawing/2014/main" id="{50C9B717-2D11-4CF6-874B-D21B9D125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061">
            <a:off x="4381208" y="2622842"/>
            <a:ext cx="703380" cy="7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3">
            <a:extLst>
              <a:ext uri="{FF2B5EF4-FFF2-40B4-BE49-F238E27FC236}">
                <a16:creationId xmlns:a16="http://schemas.microsoft.com/office/drawing/2014/main" id="{004A5C99-3613-429B-9CD5-38743DA4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Of Mice and Men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B8222A-EA70-49E3-9249-ABC32EA11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506" y="1123696"/>
            <a:ext cx="1165840" cy="1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86477"/>
      </p:ext>
    </p:extLst>
  </p:cSld>
  <p:clrMapOvr>
    <a:masterClrMapping/>
  </p:clrMapOvr>
  <p:transition spd="slow" advClick="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99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D1D9C-1392-4104-91A9-DB37B6ACF409}"/>
              </a:ext>
            </a:extLst>
          </p:cNvPr>
          <p:cNvSpPr txBox="1"/>
          <p:nvPr/>
        </p:nvSpPr>
        <p:spPr>
          <a:xfrm>
            <a:off x="170052" y="2536448"/>
            <a:ext cx="10316185" cy="486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/>
              <a:t>Women in 1930s America had mostly </a:t>
            </a:r>
            <a:r>
              <a:rPr lang="en-GB" sz="3600" dirty="0">
                <a:highlight>
                  <a:srgbClr val="FFFF00"/>
                </a:highlight>
              </a:rPr>
              <a:t>domestic</a:t>
            </a:r>
            <a:r>
              <a:rPr lang="en-GB" sz="3600" dirty="0"/>
              <a:t> roles.</a:t>
            </a:r>
          </a:p>
          <a:p>
            <a:pPr algn="ctr">
              <a:spcAft>
                <a:spcPts val="600"/>
              </a:spcAft>
            </a:pPr>
            <a:r>
              <a:rPr lang="en-GB" sz="3600" dirty="0"/>
              <a:t>‘Domestic’ is an adjective relating to the running of a home or to family relations.</a:t>
            </a:r>
          </a:p>
          <a:p>
            <a:pPr algn="ctr">
              <a:spcAft>
                <a:spcPts val="600"/>
              </a:spcAft>
            </a:pPr>
            <a:endParaRPr lang="en-GB" sz="3600" dirty="0"/>
          </a:p>
          <a:p>
            <a:pPr algn="ctr">
              <a:spcAft>
                <a:spcPts val="600"/>
              </a:spcAft>
            </a:pPr>
            <a:r>
              <a:rPr lang="en-GB" sz="3600" dirty="0"/>
              <a:t>Which character might we link this to and why? </a:t>
            </a:r>
          </a:p>
          <a:p>
            <a:pPr>
              <a:spcAft>
                <a:spcPts val="600"/>
              </a:spcAft>
            </a:pPr>
            <a:r>
              <a:rPr lang="en-GB" sz="3600" dirty="0"/>
              <a:t> </a:t>
            </a:r>
          </a:p>
          <a:p>
            <a:pPr>
              <a:spcAft>
                <a:spcPts val="600"/>
              </a:spcAft>
            </a:pPr>
            <a:endParaRPr lang="en-GB" sz="3600" dirty="0"/>
          </a:p>
          <a:p>
            <a:pPr>
              <a:spcAft>
                <a:spcPts val="600"/>
              </a:spcAft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7BE9-A6DB-4CDC-89E8-F75563D6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6A9A439-86E2-4478-A7F9-D8B81BFA60A9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was society like </a:t>
            </a:r>
            <a:r>
              <a:rPr lang="en-GB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for women</a:t>
            </a: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 in America during the 1930s?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63">
            <a:extLst>
              <a:ext uri="{FF2B5EF4-FFF2-40B4-BE49-F238E27FC236}">
                <a16:creationId xmlns:a16="http://schemas.microsoft.com/office/drawing/2014/main" id="{DAF476F6-A384-4520-B7C9-63D02161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388697"/>
      </p:ext>
    </p:extLst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D1D9C-1392-4104-91A9-DB37B6ACF409}"/>
              </a:ext>
            </a:extLst>
          </p:cNvPr>
          <p:cNvSpPr txBox="1"/>
          <p:nvPr/>
        </p:nvSpPr>
        <p:spPr>
          <a:xfrm>
            <a:off x="160574" y="1822257"/>
            <a:ext cx="10171503" cy="360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/>
              <a:t>How is Curley’s wife presented throughout the novella?</a:t>
            </a:r>
          </a:p>
          <a:p>
            <a:pPr>
              <a:spcAft>
                <a:spcPts val="600"/>
              </a:spcAft>
            </a:pPr>
            <a:endParaRPr lang="en-GB" sz="3600" dirty="0"/>
          </a:p>
          <a:p>
            <a:pPr>
              <a:spcAft>
                <a:spcPts val="600"/>
              </a:spcAft>
            </a:pPr>
            <a:r>
              <a:rPr lang="en-GB" sz="3600" dirty="0"/>
              <a:t> </a:t>
            </a:r>
          </a:p>
          <a:p>
            <a:pPr>
              <a:spcAft>
                <a:spcPts val="600"/>
              </a:spcAft>
            </a:pPr>
            <a:endParaRPr lang="en-GB" sz="3600" dirty="0"/>
          </a:p>
          <a:p>
            <a:pPr>
              <a:spcAft>
                <a:spcPts val="600"/>
              </a:spcAft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7BE9-A6DB-4CDC-89E8-F75563D6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819" y="1994832"/>
            <a:ext cx="1165840" cy="1434168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6A9A439-86E2-4478-A7F9-D8B81BFA60A9}"/>
              </a:ext>
            </a:extLst>
          </p:cNvPr>
          <p:cNvSpPr txBox="1">
            <a:spLocks/>
          </p:cNvSpPr>
          <p:nvPr/>
        </p:nvSpPr>
        <p:spPr>
          <a:xfrm>
            <a:off x="612485" y="638793"/>
            <a:ext cx="9267682" cy="7472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Curley’s wife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3B31E0-5964-4376-BC9F-811D5812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778">
            <a:off x="6019971" y="3101110"/>
            <a:ext cx="4828450" cy="3182388"/>
          </a:xfrm>
          <a:prstGeom prst="rect">
            <a:avLst/>
          </a:prstGeom>
        </p:spPr>
      </p:pic>
      <p:pic>
        <p:nvPicPr>
          <p:cNvPr id="18" name="Picture 2" descr="Of Mice And Men - Film | Park Circus">
            <a:extLst>
              <a:ext uri="{FF2B5EF4-FFF2-40B4-BE49-F238E27FC236}">
                <a16:creationId xmlns:a16="http://schemas.microsoft.com/office/drawing/2014/main" id="{D8A4CEC2-0F49-48BA-AF6C-D2936340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1974">
            <a:off x="635880" y="3359337"/>
            <a:ext cx="3983777" cy="27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0CC9D2D5-F4E2-4C5C-AA1E-F6F10286F7C8}"/>
              </a:ext>
            </a:extLst>
          </p:cNvPr>
          <p:cNvSpPr/>
          <p:nvPr/>
        </p:nvSpPr>
        <p:spPr>
          <a:xfrm>
            <a:off x="2895363" y="3031486"/>
            <a:ext cx="4848158" cy="2730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Create a mind map of everything you know about Curley’s wife.</a:t>
            </a:r>
          </a:p>
        </p:txBody>
      </p:sp>
      <p:sp>
        <p:nvSpPr>
          <p:cNvPr id="21" name="Text Box 63">
            <a:extLst>
              <a:ext uri="{FF2B5EF4-FFF2-40B4-BE49-F238E27FC236}">
                <a16:creationId xmlns:a16="http://schemas.microsoft.com/office/drawing/2014/main" id="{74849184-D5B3-4FDF-A54B-5359BCA35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955598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D1D9C-1392-4104-91A9-DB37B6ACF409}"/>
              </a:ext>
            </a:extLst>
          </p:cNvPr>
          <p:cNvSpPr txBox="1"/>
          <p:nvPr/>
        </p:nvSpPr>
        <p:spPr>
          <a:xfrm>
            <a:off x="69002" y="1518825"/>
            <a:ext cx="10171503" cy="360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/>
              <a:t>How is Curley’s wife presented throughout the novella?</a:t>
            </a:r>
          </a:p>
          <a:p>
            <a:pPr>
              <a:spcAft>
                <a:spcPts val="600"/>
              </a:spcAft>
            </a:pPr>
            <a:endParaRPr lang="en-GB" sz="3600" dirty="0"/>
          </a:p>
          <a:p>
            <a:pPr>
              <a:spcAft>
                <a:spcPts val="600"/>
              </a:spcAft>
            </a:pPr>
            <a:r>
              <a:rPr lang="en-GB" sz="3600" dirty="0"/>
              <a:t> </a:t>
            </a:r>
          </a:p>
          <a:p>
            <a:pPr>
              <a:spcAft>
                <a:spcPts val="600"/>
              </a:spcAft>
            </a:pPr>
            <a:endParaRPr lang="en-GB" sz="3600" dirty="0"/>
          </a:p>
          <a:p>
            <a:pPr>
              <a:spcAft>
                <a:spcPts val="600"/>
              </a:spcAft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7BE9-A6DB-4CDC-89E8-F75563D6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819" y="2314402"/>
            <a:ext cx="1165840" cy="1434168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6A9A439-86E2-4478-A7F9-D8B81BFA60A9}"/>
              </a:ext>
            </a:extLst>
          </p:cNvPr>
          <p:cNvSpPr txBox="1">
            <a:spLocks/>
          </p:cNvSpPr>
          <p:nvPr/>
        </p:nvSpPr>
        <p:spPr>
          <a:xfrm>
            <a:off x="612485" y="638793"/>
            <a:ext cx="9267682" cy="7472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Curley’s wife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CC9D2D5-F4E2-4C5C-AA1E-F6F10286F7C8}"/>
              </a:ext>
            </a:extLst>
          </p:cNvPr>
          <p:cNvSpPr/>
          <p:nvPr/>
        </p:nvSpPr>
        <p:spPr>
          <a:xfrm>
            <a:off x="2895363" y="3031486"/>
            <a:ext cx="4848158" cy="2730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Curley’s wife</a:t>
            </a:r>
          </a:p>
        </p:txBody>
      </p:sp>
      <p:sp>
        <p:nvSpPr>
          <p:cNvPr id="15" name="Text Box 63">
            <a:extLst>
              <a:ext uri="{FF2B5EF4-FFF2-40B4-BE49-F238E27FC236}">
                <a16:creationId xmlns:a16="http://schemas.microsoft.com/office/drawing/2014/main" id="{E12B767E-3359-4B9C-BFA7-27EBCE42C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094895"/>
      </p:ext>
    </p:extLst>
  </p:cSld>
  <p:clrMapOvr>
    <a:masterClrMapping/>
  </p:clrMapOvr>
  <p:transition spd="slow" advClick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7425D5B-EA48-4C36-ABB3-00D60A033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90495"/>
              </p:ext>
            </p:extLst>
          </p:nvPr>
        </p:nvGraphicFramePr>
        <p:xfrm>
          <a:off x="97654" y="1625069"/>
          <a:ext cx="10047432" cy="512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3716">
                  <a:extLst>
                    <a:ext uri="{9D8B030D-6E8A-4147-A177-3AD203B41FA5}">
                      <a16:colId xmlns:a16="http://schemas.microsoft.com/office/drawing/2014/main" val="3322956578"/>
                    </a:ext>
                  </a:extLst>
                </a:gridCol>
                <a:gridCol w="5023716">
                  <a:extLst>
                    <a:ext uri="{9D8B030D-6E8A-4147-A177-3AD203B41FA5}">
                      <a16:colId xmlns:a16="http://schemas.microsoft.com/office/drawing/2014/main" val="3453365463"/>
                    </a:ext>
                  </a:extLst>
                </a:gridCol>
              </a:tblGrid>
              <a:tr h="377250">
                <a:tc>
                  <a:txBody>
                    <a:bodyPr/>
                    <a:lstStyle/>
                    <a:p>
                      <a:r>
                        <a:rPr lang="en-GB" dirty="0"/>
                        <a:t>Adjectives to describe her: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 she is like this: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51796"/>
                  </a:ext>
                </a:extLst>
              </a:tr>
              <a:tr h="589130">
                <a:tc>
                  <a:txBody>
                    <a:bodyPr/>
                    <a:lstStyle/>
                    <a:p>
                      <a:r>
                        <a:rPr lang="en-GB" sz="1600" b="1" dirty="0"/>
                        <a:t>Menacing: </a:t>
                      </a:r>
                      <a:r>
                        <a:rPr lang="en-GB" sz="1600" dirty="0"/>
                        <a:t>trying to scare others.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417230"/>
                  </a:ext>
                </a:extLst>
              </a:tr>
              <a:tr h="589130">
                <a:tc>
                  <a:txBody>
                    <a:bodyPr/>
                    <a:lstStyle/>
                    <a:p>
                      <a:r>
                        <a:rPr lang="en-GB" sz="1600" b="1" dirty="0"/>
                        <a:t>Seductive:</a:t>
                      </a:r>
                      <a:r>
                        <a:rPr lang="en-GB" sz="1600" dirty="0"/>
                        <a:t> tempting others in a sexual way.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9155"/>
                  </a:ext>
                </a:extLst>
              </a:tr>
              <a:tr h="589130">
                <a:tc>
                  <a:txBody>
                    <a:bodyPr/>
                    <a:lstStyle/>
                    <a:p>
                      <a:r>
                        <a:rPr lang="en-GB" sz="1600" b="1" dirty="0"/>
                        <a:t>Flirtatious: </a:t>
                      </a:r>
                      <a:r>
                        <a:rPr lang="en-GB" sz="1600" dirty="0"/>
                        <a:t>expressing playful sexual attraction.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376509"/>
                  </a:ext>
                </a:extLst>
              </a:tr>
              <a:tr h="589130">
                <a:tc>
                  <a:txBody>
                    <a:bodyPr/>
                    <a:lstStyle/>
                    <a:p>
                      <a:r>
                        <a:rPr lang="en-GB" sz="1600" b="1" dirty="0"/>
                        <a:t>Dominant: </a:t>
                      </a:r>
                      <a:r>
                        <a:rPr lang="en-GB" sz="1600" dirty="0"/>
                        <a:t>having power over others.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192149"/>
                  </a:ext>
                </a:extLst>
              </a:tr>
              <a:tr h="837184">
                <a:tc>
                  <a:txBody>
                    <a:bodyPr/>
                    <a:lstStyle/>
                    <a:p>
                      <a:r>
                        <a:rPr lang="en-GB" sz="1600" b="1" dirty="0"/>
                        <a:t>Racist: </a:t>
                      </a:r>
                      <a:r>
                        <a:rPr lang="en-GB" sz="1600" dirty="0"/>
                        <a:t>treating people differently because of their race or skin colour.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68241"/>
                  </a:ext>
                </a:extLst>
              </a:tr>
              <a:tr h="589130">
                <a:tc>
                  <a:txBody>
                    <a:bodyPr/>
                    <a:lstStyle/>
                    <a:p>
                      <a:r>
                        <a:rPr lang="en-GB" sz="1600" b="1" dirty="0"/>
                        <a:t>Hostile: </a:t>
                      </a:r>
                      <a:r>
                        <a:rPr lang="en-GB" sz="1600" dirty="0"/>
                        <a:t>treating people with dislike.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52895"/>
                  </a:ext>
                </a:extLst>
              </a:tr>
              <a:tr h="589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Vain: </a:t>
                      </a:r>
                      <a:r>
                        <a:rPr lang="en-GB" sz="1600" dirty="0"/>
                        <a:t>having a high opinion of your appearance.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76804"/>
                  </a:ext>
                </a:extLst>
              </a:tr>
              <a:tr h="377250">
                <a:tc>
                  <a:txBody>
                    <a:bodyPr/>
                    <a:lstStyle/>
                    <a:p>
                      <a:r>
                        <a:rPr lang="en-GB" dirty="0"/>
                        <a:t>ADD YOUR 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Chapter 5 – in the barn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056425"/>
                  </a:ext>
                </a:extLst>
              </a:tr>
            </a:tbl>
          </a:graphicData>
        </a:graphic>
      </p:graphicFrame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38788D5E-4184-4ECA-890D-1B7B00858FDB}"/>
              </a:ext>
            </a:extLst>
          </p:cNvPr>
          <p:cNvSpPr txBox="1">
            <a:spLocks/>
          </p:cNvSpPr>
          <p:nvPr/>
        </p:nvSpPr>
        <p:spPr>
          <a:xfrm>
            <a:off x="704764" y="709573"/>
            <a:ext cx="9267682" cy="7472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Curley’s wife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123E2DB-F644-4D91-AD00-AB4070C668BA}"/>
              </a:ext>
            </a:extLst>
          </p:cNvPr>
          <p:cNvSpPr txBox="1">
            <a:spLocks/>
          </p:cNvSpPr>
          <p:nvPr/>
        </p:nvSpPr>
        <p:spPr>
          <a:xfrm>
            <a:off x="10493973" y="3803691"/>
            <a:ext cx="1349140" cy="283791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Add to your mind map!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2692F1-67CB-4025-8D3D-397716EAC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23" y="1994832"/>
            <a:ext cx="1165840" cy="14341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F4F65B-7C81-4DB2-9123-18C565A55355}"/>
              </a:ext>
            </a:extLst>
          </p:cNvPr>
          <p:cNvSpPr txBox="1"/>
          <p:nvPr/>
        </p:nvSpPr>
        <p:spPr>
          <a:xfrm>
            <a:off x="5217952" y="2172749"/>
            <a:ext cx="475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4 – treatment of Crooks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E93B52-A5FD-44BF-B272-A4E5F65BBA2B}"/>
              </a:ext>
            </a:extLst>
          </p:cNvPr>
          <p:cNvSpPr txBox="1"/>
          <p:nvPr/>
        </p:nvSpPr>
        <p:spPr>
          <a:xfrm>
            <a:off x="5217952" y="2738730"/>
            <a:ext cx="475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2 – in the bunkhouse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4B9BA1-76D5-4684-9045-A158ECFAB227}"/>
              </a:ext>
            </a:extLst>
          </p:cNvPr>
          <p:cNvSpPr txBox="1"/>
          <p:nvPr/>
        </p:nvSpPr>
        <p:spPr>
          <a:xfrm>
            <a:off x="5189989" y="3269535"/>
            <a:ext cx="475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2 – in the bunkhouse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B4E7F2-C890-4535-A138-DEACA538B183}"/>
              </a:ext>
            </a:extLst>
          </p:cNvPr>
          <p:cNvSpPr txBox="1"/>
          <p:nvPr/>
        </p:nvSpPr>
        <p:spPr>
          <a:xfrm>
            <a:off x="5189989" y="3852095"/>
            <a:ext cx="475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4 – treatment of Crooks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D98114-2526-45C8-85D8-B96C6AD9FA81}"/>
              </a:ext>
            </a:extLst>
          </p:cNvPr>
          <p:cNvSpPr txBox="1"/>
          <p:nvPr/>
        </p:nvSpPr>
        <p:spPr>
          <a:xfrm>
            <a:off x="5217952" y="4512812"/>
            <a:ext cx="475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4 – treatment of Crooks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95C973-0669-415F-BA74-F05D6888AF83}"/>
              </a:ext>
            </a:extLst>
          </p:cNvPr>
          <p:cNvSpPr txBox="1"/>
          <p:nvPr/>
        </p:nvSpPr>
        <p:spPr>
          <a:xfrm>
            <a:off x="5217952" y="5248813"/>
            <a:ext cx="475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4 – treatment of Crooks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5E5DCE-A69A-4829-828F-0ED8CBF3B211}"/>
              </a:ext>
            </a:extLst>
          </p:cNvPr>
          <p:cNvSpPr txBox="1"/>
          <p:nvPr/>
        </p:nvSpPr>
        <p:spPr>
          <a:xfrm>
            <a:off x="5189989" y="5917562"/>
            <a:ext cx="475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Chapter 2 – in the bunkhouse</a:t>
            </a:r>
          </a:p>
        </p:txBody>
      </p:sp>
      <p:sp>
        <p:nvSpPr>
          <p:cNvPr id="31" name="Text Box 63">
            <a:extLst>
              <a:ext uri="{FF2B5EF4-FFF2-40B4-BE49-F238E27FC236}">
                <a16:creationId xmlns:a16="http://schemas.microsoft.com/office/drawing/2014/main" id="{7B1496E6-272F-477C-8EAE-C4EFB2D5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3933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D1D9C-1392-4104-91A9-DB37B6ACF409}"/>
              </a:ext>
            </a:extLst>
          </p:cNvPr>
          <p:cNvSpPr txBox="1"/>
          <p:nvPr/>
        </p:nvSpPr>
        <p:spPr>
          <a:xfrm>
            <a:off x="97654" y="1521242"/>
            <a:ext cx="10316185" cy="360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>
                <a:latin typeface="+mj-lt"/>
              </a:rPr>
              <a:t>Do you think Curley’s wife is happy? </a:t>
            </a:r>
          </a:p>
          <a:p>
            <a:pPr algn="ctr">
              <a:spcAft>
                <a:spcPts val="600"/>
              </a:spcAft>
            </a:pPr>
            <a:r>
              <a:rPr lang="en-GB" sz="3600" dirty="0">
                <a:latin typeface="+mj-lt"/>
              </a:rPr>
              <a:t>Do you think she had much choice when it came to marrying Curley and living on the ranch?</a:t>
            </a:r>
          </a:p>
          <a:p>
            <a:pPr algn="ctr">
              <a:spcAft>
                <a:spcPts val="600"/>
              </a:spcAft>
            </a:pPr>
            <a:r>
              <a:rPr lang="en-GB" sz="3600" dirty="0">
                <a:latin typeface="+mj-lt"/>
              </a:rPr>
              <a:t>Why might we feel </a:t>
            </a:r>
            <a:r>
              <a:rPr lang="en-GB" sz="3600" dirty="0">
                <a:highlight>
                  <a:srgbClr val="FFFF00"/>
                </a:highlight>
                <a:latin typeface="+mj-lt"/>
              </a:rPr>
              <a:t>sympathy</a:t>
            </a:r>
            <a:r>
              <a:rPr lang="en-GB" sz="3600" dirty="0">
                <a:latin typeface="+mj-lt"/>
              </a:rPr>
              <a:t> for her?</a:t>
            </a:r>
            <a:r>
              <a:rPr lang="en-GB" sz="3600" dirty="0"/>
              <a:t> </a:t>
            </a:r>
          </a:p>
          <a:p>
            <a:pPr>
              <a:spcAft>
                <a:spcPts val="600"/>
              </a:spcAft>
            </a:pPr>
            <a:endParaRPr lang="en-GB" sz="3600" dirty="0"/>
          </a:p>
          <a:p>
            <a:pPr>
              <a:spcAft>
                <a:spcPts val="600"/>
              </a:spcAft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7BE9-A6DB-4CDC-89E8-F75563D6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2CE128C-25D6-468F-981E-D0BFD976EA39}"/>
              </a:ext>
            </a:extLst>
          </p:cNvPr>
          <p:cNvSpPr txBox="1">
            <a:spLocks/>
          </p:cNvSpPr>
          <p:nvPr/>
        </p:nvSpPr>
        <p:spPr>
          <a:xfrm>
            <a:off x="588174" y="774006"/>
            <a:ext cx="9267682" cy="7472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Curley’s wife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Of Mice And Men - Film | Park Circus">
            <a:extLst>
              <a:ext uri="{FF2B5EF4-FFF2-40B4-BE49-F238E27FC236}">
                <a16:creationId xmlns:a16="http://schemas.microsoft.com/office/drawing/2014/main" id="{01A239AE-5265-4E03-9031-C6CC923E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36" y="3971817"/>
            <a:ext cx="3983777" cy="27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3">
            <a:extLst>
              <a:ext uri="{FF2B5EF4-FFF2-40B4-BE49-F238E27FC236}">
                <a16:creationId xmlns:a16="http://schemas.microsoft.com/office/drawing/2014/main" id="{EC313436-9054-4100-92B7-673FDEC57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432346"/>
      </p:ext>
    </p:extLst>
  </p:cSld>
  <p:clrMapOvr>
    <a:masterClrMapping/>
  </p:clrMapOvr>
  <p:transition spd="slow"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D1D9C-1392-4104-91A9-DB37B6ACF409}"/>
              </a:ext>
            </a:extLst>
          </p:cNvPr>
          <p:cNvSpPr txBox="1"/>
          <p:nvPr/>
        </p:nvSpPr>
        <p:spPr>
          <a:xfrm>
            <a:off x="-20068" y="1521242"/>
            <a:ext cx="10316185" cy="5463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dirty="0">
                <a:latin typeface="+mj-lt"/>
              </a:rPr>
              <a:t>Look again at this quotation from Chapter 4:</a:t>
            </a:r>
          </a:p>
          <a:p>
            <a:pPr algn="ctr">
              <a:spcAft>
                <a:spcPts val="600"/>
              </a:spcAft>
            </a:pPr>
            <a:endParaRPr lang="en-GB" sz="3600" i="1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3600" b="1" i="1" dirty="0">
                <a:latin typeface="+mj-lt"/>
              </a:rPr>
              <a:t>“Well I </a:t>
            </a:r>
            <a:r>
              <a:rPr lang="en-GB" sz="3600" b="1" i="1" dirty="0" err="1">
                <a:latin typeface="+mj-lt"/>
              </a:rPr>
              <a:t>ain’t</a:t>
            </a:r>
            <a:r>
              <a:rPr lang="en-GB" sz="3600" b="1" i="1" dirty="0">
                <a:latin typeface="+mj-lt"/>
              </a:rPr>
              <a:t> giving you no trouble. Think I don’t like to talk to somebody ever’ once in a while? Think I like to stick in that house </a:t>
            </a:r>
            <a:r>
              <a:rPr lang="en-GB" sz="3600" b="1" i="1" dirty="0" err="1">
                <a:latin typeface="+mj-lt"/>
              </a:rPr>
              <a:t>alla</a:t>
            </a:r>
            <a:r>
              <a:rPr lang="en-GB" sz="3600" b="1" i="1" dirty="0">
                <a:latin typeface="+mj-lt"/>
              </a:rPr>
              <a:t> time?”</a:t>
            </a:r>
            <a:endParaRPr lang="en-GB" sz="3600" b="1" i="1" dirty="0"/>
          </a:p>
          <a:p>
            <a:pPr>
              <a:spcAft>
                <a:spcPts val="600"/>
              </a:spcAft>
            </a:pPr>
            <a:endParaRPr lang="en-GB" sz="3600" dirty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GB" sz="3600" dirty="0">
                <a:latin typeface="+mj-lt"/>
              </a:rPr>
              <a:t>How might Steinbeck have wanted us to feel about Curley’s wife? Can you link your answer to context?</a:t>
            </a:r>
          </a:p>
          <a:p>
            <a:pPr>
              <a:spcAft>
                <a:spcPts val="600"/>
              </a:spcAft>
            </a:pPr>
            <a:endParaRPr lang="en-GB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7BE9-A6DB-4CDC-89E8-F75563D6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2CE128C-25D6-468F-981E-D0BFD976EA39}"/>
              </a:ext>
            </a:extLst>
          </p:cNvPr>
          <p:cNvSpPr txBox="1">
            <a:spLocks/>
          </p:cNvSpPr>
          <p:nvPr/>
        </p:nvSpPr>
        <p:spPr>
          <a:xfrm>
            <a:off x="588174" y="774006"/>
            <a:ext cx="9267682" cy="7472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Curley’s wife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Of Mice And Men - Film | Park Circus">
            <a:extLst>
              <a:ext uri="{FF2B5EF4-FFF2-40B4-BE49-F238E27FC236}">
                <a16:creationId xmlns:a16="http://schemas.microsoft.com/office/drawing/2014/main" id="{01A239AE-5265-4E03-9031-C6CC923E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23" y="4892835"/>
            <a:ext cx="1676823" cy="1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3">
            <a:extLst>
              <a:ext uri="{FF2B5EF4-FFF2-40B4-BE49-F238E27FC236}">
                <a16:creationId xmlns:a16="http://schemas.microsoft.com/office/drawing/2014/main" id="{EC313436-9054-4100-92B7-673FDEC57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951326"/>
      </p:ext>
    </p:extLst>
  </p:cSld>
  <p:clrMapOvr>
    <a:masterClrMapping/>
  </p:clrMapOvr>
  <p:transition spd="slow" advClick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66A82F-C545-40ED-9AFF-CCC980C36921}"/>
              </a:ext>
            </a:extLst>
          </p:cNvPr>
          <p:cNvGraphicFramePr>
            <a:graphicFrameLocks noGrp="1"/>
          </p:cNvGraphicFramePr>
          <p:nvPr/>
        </p:nvGraphicFramePr>
        <p:xfrm>
          <a:off x="166255" y="676894"/>
          <a:ext cx="9832768" cy="598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384">
                  <a:extLst>
                    <a:ext uri="{9D8B030D-6E8A-4147-A177-3AD203B41FA5}">
                      <a16:colId xmlns:a16="http://schemas.microsoft.com/office/drawing/2014/main" val="4223775647"/>
                    </a:ext>
                  </a:extLst>
                </a:gridCol>
                <a:gridCol w="4916384">
                  <a:extLst>
                    <a:ext uri="{9D8B030D-6E8A-4147-A177-3AD203B41FA5}">
                      <a16:colId xmlns:a16="http://schemas.microsoft.com/office/drawing/2014/main" val="949339076"/>
                    </a:ext>
                  </a:extLst>
                </a:gridCol>
              </a:tblGrid>
              <a:tr h="299349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03275"/>
                  </a:ext>
                </a:extLst>
              </a:tr>
              <a:tr h="299349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115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9C1781-0348-FFA3-E431-867AF65E2874}"/>
              </a:ext>
            </a:extLst>
          </p:cNvPr>
          <p:cNvSpPr txBox="1"/>
          <p:nvPr/>
        </p:nvSpPr>
        <p:spPr>
          <a:xfrm>
            <a:off x="330311" y="809943"/>
            <a:ext cx="10282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82ABF-8D10-4EC7-7AC8-84C85AFDB6CC}"/>
              </a:ext>
            </a:extLst>
          </p:cNvPr>
          <p:cNvSpPr txBox="1"/>
          <p:nvPr/>
        </p:nvSpPr>
        <p:spPr>
          <a:xfrm>
            <a:off x="288697" y="6170960"/>
            <a:ext cx="2139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Effects on the reader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52D59-ACEF-AEC2-338E-73402D35000D}"/>
              </a:ext>
            </a:extLst>
          </p:cNvPr>
          <p:cNvSpPr txBox="1"/>
          <p:nvPr/>
        </p:nvSpPr>
        <p:spPr>
          <a:xfrm>
            <a:off x="8427460" y="809943"/>
            <a:ext cx="144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Connotations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FD545-E88B-9A67-94A3-D664A9879B64}"/>
              </a:ext>
            </a:extLst>
          </p:cNvPr>
          <p:cNvSpPr txBox="1"/>
          <p:nvPr/>
        </p:nvSpPr>
        <p:spPr>
          <a:xfrm>
            <a:off x="7948450" y="6181106"/>
            <a:ext cx="1928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Writer’s intentions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6E45F-6CCB-C1AE-3331-F7F934FAFACB}"/>
              </a:ext>
            </a:extLst>
          </p:cNvPr>
          <p:cNvSpPr txBox="1"/>
          <p:nvPr/>
        </p:nvSpPr>
        <p:spPr>
          <a:xfrm>
            <a:off x="3693226" y="2793229"/>
            <a:ext cx="2778826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800" b="1" i="1" dirty="0">
                <a:latin typeface="+mj-lt"/>
              </a:rPr>
              <a:t>“Well I </a:t>
            </a:r>
            <a:r>
              <a:rPr lang="en-GB" sz="1800" b="1" i="1" dirty="0" err="1">
                <a:latin typeface="+mj-lt"/>
              </a:rPr>
              <a:t>ain’t</a:t>
            </a:r>
            <a:r>
              <a:rPr lang="en-GB" sz="1800" b="1" i="1" dirty="0">
                <a:latin typeface="+mj-lt"/>
              </a:rPr>
              <a:t> giving you no trouble. Think I don’t like to talk to somebody ever’ once in a while? Think I like to stick in that house </a:t>
            </a:r>
            <a:r>
              <a:rPr lang="en-GB" sz="1800" b="1" i="1" dirty="0" err="1">
                <a:latin typeface="+mj-lt"/>
              </a:rPr>
              <a:t>alla</a:t>
            </a:r>
            <a:r>
              <a:rPr lang="en-GB" sz="1800" b="1" i="1" dirty="0">
                <a:latin typeface="+mj-lt"/>
              </a:rPr>
              <a:t> time?”</a:t>
            </a:r>
            <a:endParaRPr lang="en-GB" sz="1800" b="1" i="1" dirty="0"/>
          </a:p>
        </p:txBody>
      </p:sp>
      <p:sp>
        <p:nvSpPr>
          <p:cNvPr id="19" name="Text Box 63">
            <a:extLst>
              <a:ext uri="{FF2B5EF4-FFF2-40B4-BE49-F238E27FC236}">
                <a16:creationId xmlns:a16="http://schemas.microsoft.com/office/drawing/2014/main" id="{A996B29B-804E-43CD-BA25-C76579895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88EFDC7-BAFF-4BC6-8461-2E567A8C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pic>
        <p:nvPicPr>
          <p:cNvPr id="23" name="Picture 2" descr="Of Mice And Men - Film | Park Circus">
            <a:extLst>
              <a:ext uri="{FF2B5EF4-FFF2-40B4-BE49-F238E27FC236}">
                <a16:creationId xmlns:a16="http://schemas.microsoft.com/office/drawing/2014/main" id="{B0329D35-7E92-4E29-B9DA-300AD96E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23" y="4892835"/>
            <a:ext cx="1676823" cy="1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25937"/>
      </p:ext>
    </p:extLst>
  </p:cSld>
  <p:clrMapOvr>
    <a:masterClrMapping/>
  </p:clrMapOvr>
  <p:transition spd="slow"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8B1917DD-944A-5D2B-6E8A-0AB8CFAF2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96" y="653142"/>
            <a:ext cx="3007041" cy="6092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A4F4A8-9CDF-4595-AFFD-AAB91F326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pic>
        <p:nvPicPr>
          <p:cNvPr id="17" name="Picture 2" descr="Of Mice And Men - Film | Park Circus">
            <a:extLst>
              <a:ext uri="{FF2B5EF4-FFF2-40B4-BE49-F238E27FC236}">
                <a16:creationId xmlns:a16="http://schemas.microsoft.com/office/drawing/2014/main" id="{E29C48BD-AAEB-4D98-AC2F-BF488FCF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23" y="4892835"/>
            <a:ext cx="1676823" cy="1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3">
            <a:extLst>
              <a:ext uri="{FF2B5EF4-FFF2-40B4-BE49-F238E27FC236}">
                <a16:creationId xmlns:a16="http://schemas.microsoft.com/office/drawing/2014/main" id="{2D18D0AE-55CF-4B27-BB6A-B49818B9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AA1BE9F1-EB40-453F-9775-918BC386967A}"/>
              </a:ext>
            </a:extLst>
          </p:cNvPr>
          <p:cNvSpPr txBox="1">
            <a:spLocks/>
          </p:cNvSpPr>
          <p:nvPr/>
        </p:nvSpPr>
        <p:spPr>
          <a:xfrm>
            <a:off x="7678650" y="1168694"/>
            <a:ext cx="2664481" cy="372414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How does Steinbeck present Curley’s wife?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0314"/>
      </p:ext>
    </p:extLst>
  </p:cSld>
  <p:clrMapOvr>
    <a:masterClrMapping/>
  </p:clrMapOvr>
  <p:transition spd="slow"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FBC44-40B8-FACF-573C-8F30F5C05269}"/>
              </a:ext>
            </a:extLst>
          </p:cNvPr>
          <p:cNvSpPr txBox="1"/>
          <p:nvPr/>
        </p:nvSpPr>
        <p:spPr>
          <a:xfrm>
            <a:off x="4850680" y="653142"/>
            <a:ext cx="5304322" cy="646331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Curley’s wife is a character who reflects the sexism of 1930s America. In the novel, she is presented as…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F7BE1-1FDB-DD0C-431F-E5EC5765B6C2}"/>
              </a:ext>
            </a:extLst>
          </p:cNvPr>
          <p:cNvSpPr txBox="1"/>
          <p:nvPr/>
        </p:nvSpPr>
        <p:spPr>
          <a:xfrm>
            <a:off x="4850681" y="1901660"/>
            <a:ext cx="53043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We can support this with the following quotation: …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87F81-D4D2-5838-7D5F-630A78BE01E2}"/>
              </a:ext>
            </a:extLst>
          </p:cNvPr>
          <p:cNvSpPr txBox="1"/>
          <p:nvPr/>
        </p:nvSpPr>
        <p:spPr>
          <a:xfrm>
            <a:off x="4828558" y="3214175"/>
            <a:ext cx="5276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Steinbeck has used a … here.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0253D-565C-3C07-D5B5-54E3DE7A2FBA}"/>
              </a:ext>
            </a:extLst>
          </p:cNvPr>
          <p:cNvSpPr txBox="1"/>
          <p:nvPr/>
        </p:nvSpPr>
        <p:spPr>
          <a:xfrm>
            <a:off x="4850680" y="4476849"/>
            <a:ext cx="527613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helps us to understand … as … has connotations of…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F05C76-299B-303C-A770-04D385F3DD7A}"/>
              </a:ext>
            </a:extLst>
          </p:cNvPr>
          <p:cNvSpPr txBox="1"/>
          <p:nvPr/>
        </p:nvSpPr>
        <p:spPr>
          <a:xfrm>
            <a:off x="4861309" y="5829215"/>
            <a:ext cx="529369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 reader may feel that Curley</a:t>
            </a:r>
            <a:r>
              <a:rPr lang="en-GB" dirty="0"/>
              <a:t>’s wife deserves our sympathy as…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052079-E7DA-49F1-8D05-F505A7532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pic>
        <p:nvPicPr>
          <p:cNvPr id="23" name="Picture 2" descr="Of Mice And Men - Film | Park Circus">
            <a:extLst>
              <a:ext uri="{FF2B5EF4-FFF2-40B4-BE49-F238E27FC236}">
                <a16:creationId xmlns:a16="http://schemas.microsoft.com/office/drawing/2014/main" id="{677DFC42-09C3-4DBB-9626-CBA5CF630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63" y="4660108"/>
            <a:ext cx="1838083" cy="12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63">
            <a:extLst>
              <a:ext uri="{FF2B5EF4-FFF2-40B4-BE49-F238E27FC236}">
                <a16:creationId xmlns:a16="http://schemas.microsoft.com/office/drawing/2014/main" id="{25D19E50-2DA5-4E54-B3C4-8ABF03A4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131631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CC16AB6-B077-4C58-8964-9D2E3B7BF210}"/>
              </a:ext>
            </a:extLst>
          </p:cNvPr>
          <p:cNvSpPr txBox="1">
            <a:spLocks/>
          </p:cNvSpPr>
          <p:nvPr/>
        </p:nvSpPr>
        <p:spPr>
          <a:xfrm>
            <a:off x="453094" y="2339912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AP2 Revision – Of Mice and Men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47514-0450-4192-9609-54287D120811}"/>
              </a:ext>
            </a:extLst>
          </p:cNvPr>
          <p:cNvSpPr txBox="1"/>
          <p:nvPr/>
        </p:nvSpPr>
        <p:spPr>
          <a:xfrm>
            <a:off x="1062910" y="646586"/>
            <a:ext cx="86578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F7F75-DEB3-46E6-A33F-AFCDCDBE6E8A}" type="datetime4">
              <a:rPr kumimoji="0" lang="en-GB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March 2024</a:t>
            </a:fld>
            <a:endParaRPr kumimoji="0" lang="en-GB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91A46-00D1-48CB-8455-33253D9CB621}"/>
              </a:ext>
            </a:extLst>
          </p:cNvPr>
          <p:cNvSpPr txBox="1"/>
          <p:nvPr/>
        </p:nvSpPr>
        <p:spPr>
          <a:xfrm>
            <a:off x="1573268" y="5021826"/>
            <a:ext cx="7027334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Books 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Planners on desk 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Equipment 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Date, title and lesson goal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underlined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your 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893DE-FC57-45BC-B321-4E4152749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sp>
        <p:nvSpPr>
          <p:cNvPr id="9" name="Text Box 63">
            <a:extLst>
              <a:ext uri="{FF2B5EF4-FFF2-40B4-BE49-F238E27FC236}">
                <a16:creationId xmlns:a16="http://schemas.microsoft.com/office/drawing/2014/main" id="{C047E970-3CA9-4410-9C41-BD140AC6A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Of Mice and Men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396344"/>
      </p:ext>
    </p:extLst>
  </p:cSld>
  <p:clrMapOvr>
    <a:masterClrMapping/>
  </p:clrMapOvr>
  <p:transition spd="slow" advClick="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8B1917DD-944A-5D2B-6E8A-0AB8CFAF2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96" y="653142"/>
            <a:ext cx="3007041" cy="6092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pic>
        <p:nvPicPr>
          <p:cNvPr id="17" name="Picture 2" descr="Of Mice And Men - Film | Park Circus">
            <a:extLst>
              <a:ext uri="{FF2B5EF4-FFF2-40B4-BE49-F238E27FC236}">
                <a16:creationId xmlns:a16="http://schemas.microsoft.com/office/drawing/2014/main" id="{E29C48BD-AAEB-4D98-AC2F-BF488FCF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23" y="4892835"/>
            <a:ext cx="1676823" cy="1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3">
            <a:extLst>
              <a:ext uri="{FF2B5EF4-FFF2-40B4-BE49-F238E27FC236}">
                <a16:creationId xmlns:a16="http://schemas.microsoft.com/office/drawing/2014/main" id="{2D18D0AE-55CF-4B27-BB6A-B49818B9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AA1BE9F1-EB40-453F-9775-918BC386967A}"/>
              </a:ext>
            </a:extLst>
          </p:cNvPr>
          <p:cNvSpPr txBox="1">
            <a:spLocks/>
          </p:cNvSpPr>
          <p:nvPr/>
        </p:nvSpPr>
        <p:spPr>
          <a:xfrm>
            <a:off x="7678650" y="1168694"/>
            <a:ext cx="2664481" cy="372414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How does Steinbeck present Curley’s wife?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FEE07B-3298-4C20-B0CF-B121CE43D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4844" y="2235313"/>
            <a:ext cx="1627789" cy="20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17637"/>
      </p:ext>
    </p:extLst>
  </p:cSld>
  <p:clrMapOvr>
    <a:masterClrMapping/>
  </p:clrMapOvr>
  <p:transition spd="slow" advClick="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D1D9C-1392-4104-91A9-DB37B6ACF409}"/>
              </a:ext>
            </a:extLst>
          </p:cNvPr>
          <p:cNvSpPr txBox="1"/>
          <p:nvPr/>
        </p:nvSpPr>
        <p:spPr>
          <a:xfrm>
            <a:off x="238125" y="1012411"/>
            <a:ext cx="9782175" cy="5678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GB" sz="3600" b="1" dirty="0"/>
          </a:p>
          <a:p>
            <a:pPr algn="ctr">
              <a:spcAft>
                <a:spcPts val="600"/>
              </a:spcAft>
            </a:pPr>
            <a:r>
              <a:rPr lang="en-GB" sz="4000" b="1" dirty="0"/>
              <a:t>Peer assessment</a:t>
            </a:r>
            <a:endParaRPr lang="en-GB" sz="4000" b="1" i="1" dirty="0"/>
          </a:p>
          <a:p>
            <a:pPr>
              <a:spcAft>
                <a:spcPts val="600"/>
              </a:spcAft>
            </a:pPr>
            <a:r>
              <a:rPr lang="en-GB" sz="3600" dirty="0"/>
              <a:t>Swap your work with your partner. </a:t>
            </a:r>
          </a:p>
          <a:p>
            <a:pPr>
              <a:spcAft>
                <a:spcPts val="600"/>
              </a:spcAft>
            </a:pPr>
            <a:r>
              <a:rPr lang="en-GB" sz="3600" dirty="0"/>
              <a:t>Read their answer and decide how well they have done the following: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3600" dirty="0"/>
              <a:t>Used PETAL;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3600" dirty="0"/>
              <a:t>Focused on Curley’s wife;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3600" dirty="0"/>
              <a:t>Analysed language – including connotations.</a:t>
            </a:r>
          </a:p>
          <a:p>
            <a:pPr>
              <a:spcAft>
                <a:spcPts val="600"/>
              </a:spcAft>
            </a:pPr>
            <a:r>
              <a:rPr lang="en-GB" sz="3600" dirty="0"/>
              <a:t>Set them a target to meet to improve their answer.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7F2F709-54F0-4BC1-8C0D-5B022CF8E017}"/>
              </a:ext>
            </a:extLst>
          </p:cNvPr>
          <p:cNvSpPr txBox="1">
            <a:spLocks/>
          </p:cNvSpPr>
          <p:nvPr/>
        </p:nvSpPr>
        <p:spPr>
          <a:xfrm>
            <a:off x="612485" y="638793"/>
            <a:ext cx="9267682" cy="7472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Curley’s wife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63">
            <a:extLst>
              <a:ext uri="{FF2B5EF4-FFF2-40B4-BE49-F238E27FC236}">
                <a16:creationId xmlns:a16="http://schemas.microsoft.com/office/drawing/2014/main" id="{FA2C12D9-7E9F-4C86-B337-592B8613D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4" name="Picture 13" descr="A close-up of a sign&#10;&#10;Description automatically generated">
            <a:extLst>
              <a:ext uri="{FF2B5EF4-FFF2-40B4-BE49-F238E27FC236}">
                <a16:creationId xmlns:a16="http://schemas.microsoft.com/office/drawing/2014/main" id="{ED79C0D6-C684-4556-B8FF-01E085C1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03" y="2097564"/>
            <a:ext cx="860947" cy="2895599"/>
          </a:xfrm>
          <a:prstGeom prst="rect">
            <a:avLst/>
          </a:prstGeom>
        </p:spPr>
      </p:pic>
      <p:pic>
        <p:nvPicPr>
          <p:cNvPr id="15" name="Picture 2" descr="Of Mice And Men - Film | Park Circus">
            <a:extLst>
              <a:ext uri="{FF2B5EF4-FFF2-40B4-BE49-F238E27FC236}">
                <a16:creationId xmlns:a16="http://schemas.microsoft.com/office/drawing/2014/main" id="{8B8B24B5-1765-40D1-8577-168DEBDF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31" y="5049029"/>
            <a:ext cx="1676823" cy="1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5DFDE4-B829-48E7-AB78-0E96A22C7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593" y="2428737"/>
            <a:ext cx="1273282" cy="15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9591"/>
      </p:ext>
    </p:extLst>
  </p:cSld>
  <p:clrMapOvr>
    <a:masterClrMapping/>
  </p:clrMapOvr>
  <p:transition spd="slow" advClick="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D1D9C-1392-4104-91A9-DB37B6ACF409}"/>
              </a:ext>
            </a:extLst>
          </p:cNvPr>
          <p:cNvSpPr txBox="1"/>
          <p:nvPr/>
        </p:nvSpPr>
        <p:spPr>
          <a:xfrm>
            <a:off x="247650" y="1386029"/>
            <a:ext cx="9782175" cy="4755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600" b="1" dirty="0"/>
              <a:t>To what extent do you agree with the following statements: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i="1" dirty="0"/>
              <a:t>The nameless Curley's wife is objectified throughout the novella.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i="1" dirty="0"/>
              <a:t> Curley’s wife is a young, pretty woman, who is only preoccupied with her appearance.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i="1" dirty="0"/>
              <a:t>We should pity Curley’s wife because her dreams of being a star failed.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87BE9-A6DB-4CDC-89E8-F75563D6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7F2F709-54F0-4BC1-8C0D-5B022CF8E017}"/>
              </a:ext>
            </a:extLst>
          </p:cNvPr>
          <p:cNvSpPr txBox="1">
            <a:spLocks/>
          </p:cNvSpPr>
          <p:nvPr/>
        </p:nvSpPr>
        <p:spPr>
          <a:xfrm>
            <a:off x="612485" y="638793"/>
            <a:ext cx="9267682" cy="7472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Curley’s wife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63">
            <a:extLst>
              <a:ext uri="{FF2B5EF4-FFF2-40B4-BE49-F238E27FC236}">
                <a16:creationId xmlns:a16="http://schemas.microsoft.com/office/drawing/2014/main" id="{FA2C12D9-7E9F-4C86-B337-592B8613D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376323"/>
      </p:ext>
    </p:extLst>
  </p:cSld>
  <p:clrMapOvr>
    <a:masterClrMapping/>
  </p:clrMapOvr>
  <p:transition spd="slow" advClick="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CA4EB-E09E-45D8-80F1-4ADF54F90D34}"/>
              </a:ext>
            </a:extLst>
          </p:cNvPr>
          <p:cNvSpPr txBox="1"/>
          <p:nvPr/>
        </p:nvSpPr>
        <p:spPr>
          <a:xfrm>
            <a:off x="419450" y="864065"/>
            <a:ext cx="929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76049-509E-315E-F976-27E9319A81C0}"/>
              </a:ext>
            </a:extLst>
          </p:cNvPr>
          <p:cNvSpPr/>
          <p:nvPr/>
        </p:nvSpPr>
        <p:spPr>
          <a:xfrm>
            <a:off x="0" y="510114"/>
            <a:ext cx="5595934" cy="63478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dirty="0"/>
          </a:p>
          <a:p>
            <a:pPr algn="ctr"/>
            <a:endParaRPr lang="en-GB" sz="3600" dirty="0"/>
          </a:p>
          <a:p>
            <a:pPr algn="ctr"/>
            <a:r>
              <a:rPr lang="en-GB" sz="4400" dirty="0"/>
              <a:t>Re-read Chapter 5.</a:t>
            </a:r>
          </a:p>
          <a:p>
            <a:pPr algn="ctr"/>
            <a:endParaRPr lang="en-GB" sz="3600" dirty="0"/>
          </a:p>
          <a:p>
            <a:pPr algn="ctr"/>
            <a:r>
              <a:rPr lang="en-GB" sz="4400" dirty="0"/>
              <a:t>Complete the following sheet.</a:t>
            </a:r>
          </a:p>
          <a:p>
            <a:pPr algn="ctr"/>
            <a:endParaRPr lang="en-GB" sz="3600" dirty="0"/>
          </a:p>
          <a:p>
            <a:pPr algn="ctr"/>
            <a:endParaRPr lang="en-GB" sz="3600" dirty="0"/>
          </a:p>
          <a:p>
            <a:pPr algn="ctr"/>
            <a:endParaRPr lang="en-GB" sz="3600" dirty="0"/>
          </a:p>
          <a:p>
            <a:pPr algn="ctr"/>
            <a:endParaRPr lang="en-GB" sz="3600" dirty="0"/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21436093"/>
      </p:ext>
    </p:extLst>
  </p:cSld>
  <p:clrMapOvr>
    <a:masterClrMapping/>
  </p:clrMapOvr>
  <p:transition spd="slow" advClick="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66A82F-C545-40ED-9AFF-CCC980C36921}"/>
              </a:ext>
            </a:extLst>
          </p:cNvPr>
          <p:cNvGraphicFramePr>
            <a:graphicFrameLocks noGrp="1"/>
          </p:cNvGraphicFramePr>
          <p:nvPr/>
        </p:nvGraphicFramePr>
        <p:xfrm>
          <a:off x="166255" y="676894"/>
          <a:ext cx="9832768" cy="598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384">
                  <a:extLst>
                    <a:ext uri="{9D8B030D-6E8A-4147-A177-3AD203B41FA5}">
                      <a16:colId xmlns:a16="http://schemas.microsoft.com/office/drawing/2014/main" val="4223775647"/>
                    </a:ext>
                  </a:extLst>
                </a:gridCol>
                <a:gridCol w="4916384">
                  <a:extLst>
                    <a:ext uri="{9D8B030D-6E8A-4147-A177-3AD203B41FA5}">
                      <a16:colId xmlns:a16="http://schemas.microsoft.com/office/drawing/2014/main" val="949339076"/>
                    </a:ext>
                  </a:extLst>
                </a:gridCol>
              </a:tblGrid>
              <a:tr h="299349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03275"/>
                  </a:ext>
                </a:extLst>
              </a:tr>
              <a:tr h="299349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115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9C1781-0348-FFA3-E431-867AF65E2874}"/>
              </a:ext>
            </a:extLst>
          </p:cNvPr>
          <p:cNvSpPr txBox="1"/>
          <p:nvPr/>
        </p:nvSpPr>
        <p:spPr>
          <a:xfrm>
            <a:off x="330311" y="809943"/>
            <a:ext cx="10282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82ABF-8D10-4EC7-7AC8-84C85AFDB6CC}"/>
              </a:ext>
            </a:extLst>
          </p:cNvPr>
          <p:cNvSpPr txBox="1"/>
          <p:nvPr/>
        </p:nvSpPr>
        <p:spPr>
          <a:xfrm>
            <a:off x="288697" y="6170960"/>
            <a:ext cx="2139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Effects on the reader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52D59-ACEF-AEC2-338E-73402D35000D}"/>
              </a:ext>
            </a:extLst>
          </p:cNvPr>
          <p:cNvSpPr txBox="1"/>
          <p:nvPr/>
        </p:nvSpPr>
        <p:spPr>
          <a:xfrm>
            <a:off x="8427460" y="809943"/>
            <a:ext cx="14412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Connotations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FD545-E88B-9A67-94A3-D664A9879B64}"/>
              </a:ext>
            </a:extLst>
          </p:cNvPr>
          <p:cNvSpPr txBox="1"/>
          <p:nvPr/>
        </p:nvSpPr>
        <p:spPr>
          <a:xfrm>
            <a:off x="7948450" y="6181106"/>
            <a:ext cx="1928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Writer’s intentions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6E45F-6CCB-C1AE-3331-F7F934FAFACB}"/>
              </a:ext>
            </a:extLst>
          </p:cNvPr>
          <p:cNvSpPr txBox="1"/>
          <p:nvPr/>
        </p:nvSpPr>
        <p:spPr>
          <a:xfrm>
            <a:off x="3693226" y="2793229"/>
            <a:ext cx="2778826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Aw, nuts!" she said. "What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kinda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harm am I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to you? Seems like they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ain't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none of them cares how I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gotta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live.” </a:t>
            </a:r>
            <a:endParaRPr lang="en-GB" sz="1800" b="1" dirty="0"/>
          </a:p>
        </p:txBody>
      </p:sp>
      <p:sp>
        <p:nvSpPr>
          <p:cNvPr id="19" name="Text Box 63">
            <a:extLst>
              <a:ext uri="{FF2B5EF4-FFF2-40B4-BE49-F238E27FC236}">
                <a16:creationId xmlns:a16="http://schemas.microsoft.com/office/drawing/2014/main" id="{A996B29B-804E-43CD-BA25-C76579895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88EFDC7-BAFF-4BC6-8461-2E567A8C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pic>
        <p:nvPicPr>
          <p:cNvPr id="23" name="Picture 2" descr="Of Mice And Men - Film | Park Circus">
            <a:extLst>
              <a:ext uri="{FF2B5EF4-FFF2-40B4-BE49-F238E27FC236}">
                <a16:creationId xmlns:a16="http://schemas.microsoft.com/office/drawing/2014/main" id="{B0329D35-7E92-4E29-B9DA-300AD96E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23" y="4892835"/>
            <a:ext cx="1676823" cy="1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38294"/>
      </p:ext>
    </p:extLst>
  </p:cSld>
  <p:clrMapOvr>
    <a:masterClrMapping/>
  </p:clrMapOvr>
  <p:transition spd="slow" advClick="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8B1917DD-944A-5D2B-6E8A-0AB8CFAF2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96" y="653142"/>
            <a:ext cx="3007041" cy="6092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A4F4A8-9CDF-4595-AFFD-AAB91F326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pic>
        <p:nvPicPr>
          <p:cNvPr id="17" name="Picture 2" descr="Of Mice And Men - Film | Park Circus">
            <a:extLst>
              <a:ext uri="{FF2B5EF4-FFF2-40B4-BE49-F238E27FC236}">
                <a16:creationId xmlns:a16="http://schemas.microsoft.com/office/drawing/2014/main" id="{E29C48BD-AAEB-4D98-AC2F-BF488FCF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23" y="4892835"/>
            <a:ext cx="1676823" cy="1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3">
            <a:extLst>
              <a:ext uri="{FF2B5EF4-FFF2-40B4-BE49-F238E27FC236}">
                <a16:creationId xmlns:a16="http://schemas.microsoft.com/office/drawing/2014/main" id="{2D18D0AE-55CF-4B27-BB6A-B49818B9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AA1BE9F1-EB40-453F-9775-918BC386967A}"/>
              </a:ext>
            </a:extLst>
          </p:cNvPr>
          <p:cNvSpPr txBox="1">
            <a:spLocks/>
          </p:cNvSpPr>
          <p:nvPr/>
        </p:nvSpPr>
        <p:spPr>
          <a:xfrm>
            <a:off x="7678650" y="1168694"/>
            <a:ext cx="2664481" cy="372414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How does Steinbeck present Curley’s wife?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070302"/>
      </p:ext>
    </p:extLst>
  </p:cSld>
  <p:clrMapOvr>
    <a:masterClrMapping/>
  </p:clrMapOvr>
  <p:transition spd="slow" advClick="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FBC44-40B8-FACF-573C-8F30F5C05269}"/>
              </a:ext>
            </a:extLst>
          </p:cNvPr>
          <p:cNvSpPr txBox="1"/>
          <p:nvPr/>
        </p:nvSpPr>
        <p:spPr>
          <a:xfrm>
            <a:off x="4850680" y="653142"/>
            <a:ext cx="5304322" cy="646331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Curley’s wife is a character who reflects the sexism of 1930s America. In the novel, she is presented as…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F7BE1-1FDB-DD0C-431F-E5EC5765B6C2}"/>
              </a:ext>
            </a:extLst>
          </p:cNvPr>
          <p:cNvSpPr txBox="1"/>
          <p:nvPr/>
        </p:nvSpPr>
        <p:spPr>
          <a:xfrm>
            <a:off x="4850681" y="1901660"/>
            <a:ext cx="53043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We can support this with the following quotation: …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87F81-D4D2-5838-7D5F-630A78BE01E2}"/>
              </a:ext>
            </a:extLst>
          </p:cNvPr>
          <p:cNvSpPr txBox="1"/>
          <p:nvPr/>
        </p:nvSpPr>
        <p:spPr>
          <a:xfrm>
            <a:off x="4828558" y="3214175"/>
            <a:ext cx="5276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Steinbeck has used a … here.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0253D-565C-3C07-D5B5-54E3DE7A2FBA}"/>
              </a:ext>
            </a:extLst>
          </p:cNvPr>
          <p:cNvSpPr txBox="1"/>
          <p:nvPr/>
        </p:nvSpPr>
        <p:spPr>
          <a:xfrm>
            <a:off x="4850680" y="4476849"/>
            <a:ext cx="527613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helps us to understand … as … has connotations of…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F05C76-299B-303C-A770-04D385F3DD7A}"/>
              </a:ext>
            </a:extLst>
          </p:cNvPr>
          <p:cNvSpPr txBox="1"/>
          <p:nvPr/>
        </p:nvSpPr>
        <p:spPr>
          <a:xfrm>
            <a:off x="4861309" y="5829215"/>
            <a:ext cx="529369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 reader may feel that Curley</a:t>
            </a:r>
            <a:r>
              <a:rPr lang="en-GB" dirty="0"/>
              <a:t>’s wife deserves our sympathy as…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052079-E7DA-49F1-8D05-F505A7532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pic>
        <p:nvPicPr>
          <p:cNvPr id="23" name="Picture 2" descr="Of Mice And Men - Film | Park Circus">
            <a:extLst>
              <a:ext uri="{FF2B5EF4-FFF2-40B4-BE49-F238E27FC236}">
                <a16:creationId xmlns:a16="http://schemas.microsoft.com/office/drawing/2014/main" id="{677DFC42-09C3-4DBB-9626-CBA5CF630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63" y="4660108"/>
            <a:ext cx="1838083" cy="12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63">
            <a:extLst>
              <a:ext uri="{FF2B5EF4-FFF2-40B4-BE49-F238E27FC236}">
                <a16:creationId xmlns:a16="http://schemas.microsoft.com/office/drawing/2014/main" id="{25D19E50-2DA5-4E54-B3C4-8ABF03A4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678811"/>
      </p:ext>
    </p:extLst>
  </p:cSld>
  <p:clrMapOvr>
    <a:masterClrMapping/>
  </p:clrMapOvr>
  <p:transition spd="slow" advClick="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24640393-7C77-0274-4E38-AF47B00CB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493682"/>
            <a:ext cx="1892300" cy="6364317"/>
          </a:xfrm>
          <a:prstGeom prst="rect">
            <a:avLst/>
          </a:prstGeom>
        </p:spPr>
      </p:pic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8B1917DD-944A-5D2B-6E8A-0AB8CFAF2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96" y="653142"/>
            <a:ext cx="3007041" cy="6092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57C80-2ADF-ADA4-9B39-544AD6864311}"/>
              </a:ext>
            </a:extLst>
          </p:cNvPr>
          <p:cNvSpPr txBox="1"/>
          <p:nvPr/>
        </p:nvSpPr>
        <p:spPr>
          <a:xfrm>
            <a:off x="2019437" y="653142"/>
            <a:ext cx="274125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Clearly sum up your opinion you are exploring in your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3CA2-068C-C89C-DD4C-0F985628D3C8}"/>
              </a:ext>
            </a:extLst>
          </p:cNvPr>
          <p:cNvSpPr txBox="1"/>
          <p:nvPr/>
        </p:nvSpPr>
        <p:spPr>
          <a:xfrm>
            <a:off x="2036997" y="1933490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Embed a relevant quotation to support the point you are 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34785-DC83-BD5E-3700-87E8D9FB366D}"/>
              </a:ext>
            </a:extLst>
          </p:cNvPr>
          <p:cNvSpPr txBox="1"/>
          <p:nvPr/>
        </p:nvSpPr>
        <p:spPr>
          <a:xfrm>
            <a:off x="2036996" y="3217798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Identify the technique the writer has used, including key terminology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959BD-0C67-46B8-4885-449EECBA37D0}"/>
              </a:ext>
            </a:extLst>
          </p:cNvPr>
          <p:cNvSpPr txBox="1"/>
          <p:nvPr/>
        </p:nvSpPr>
        <p:spPr>
          <a:xfrm>
            <a:off x="2019436" y="4498146"/>
            <a:ext cx="2741251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your quotation thoroughly by considering the author and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2AC-BF39-DCA1-D44B-37652CC21652}"/>
              </a:ext>
            </a:extLst>
          </p:cNvPr>
          <p:cNvSpPr txBox="1"/>
          <p:nvPr/>
        </p:nvSpPr>
        <p:spPr>
          <a:xfrm>
            <a:off x="2036995" y="5859239"/>
            <a:ext cx="274125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Finally, link this paragraph back to the question!</a:t>
            </a:r>
          </a:p>
        </p:txBody>
      </p:sp>
      <p:pic>
        <p:nvPicPr>
          <p:cNvPr id="17" name="Picture 2" descr="Of Mice And Men - Film | Park Circus">
            <a:extLst>
              <a:ext uri="{FF2B5EF4-FFF2-40B4-BE49-F238E27FC236}">
                <a16:creationId xmlns:a16="http://schemas.microsoft.com/office/drawing/2014/main" id="{E29C48BD-AAEB-4D98-AC2F-BF488FCF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23" y="4892835"/>
            <a:ext cx="1676823" cy="1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3">
            <a:extLst>
              <a:ext uri="{FF2B5EF4-FFF2-40B4-BE49-F238E27FC236}">
                <a16:creationId xmlns:a16="http://schemas.microsoft.com/office/drawing/2014/main" id="{2D18D0AE-55CF-4B27-BB6A-B49818B9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character of Curley’s wife and her role in the story.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AA1BE9F1-EB40-453F-9775-918BC386967A}"/>
              </a:ext>
            </a:extLst>
          </p:cNvPr>
          <p:cNvSpPr txBox="1">
            <a:spLocks/>
          </p:cNvSpPr>
          <p:nvPr/>
        </p:nvSpPr>
        <p:spPr>
          <a:xfrm>
            <a:off x="7678650" y="1168694"/>
            <a:ext cx="2664481" cy="372414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How does Steinbeck present Curley’s wife?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FEE07B-3298-4C20-B0CF-B121CE43D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4844" y="2235313"/>
            <a:ext cx="1627789" cy="20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66471"/>
      </p:ext>
    </p:extLst>
  </p:cSld>
  <p:clrMapOvr>
    <a:masterClrMapping/>
  </p:clrMapOvr>
  <p:transition spd="slow" advClick="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48E14-E43B-4072-8517-C9E547C6BD11}"/>
              </a:ext>
            </a:extLst>
          </p:cNvPr>
          <p:cNvSpPr txBox="1"/>
          <p:nvPr/>
        </p:nvSpPr>
        <p:spPr>
          <a:xfrm>
            <a:off x="0" y="510115"/>
            <a:ext cx="1014508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Independent Learning – AP2 Revision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399C3-FDD2-480C-938C-65E1CA3D3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38" t="18838" r="27408" b="13884"/>
          <a:stretch/>
        </p:blipFill>
        <p:spPr>
          <a:xfrm>
            <a:off x="3432495" y="1076940"/>
            <a:ext cx="4067263" cy="56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7385"/>
      </p:ext>
    </p:extLst>
  </p:cSld>
  <p:clrMapOvr>
    <a:masterClrMapping/>
  </p:clrMapOvr>
  <p:transition spd="slow" advClick="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48E14-E43B-4072-8517-C9E547C6BD11}"/>
              </a:ext>
            </a:extLst>
          </p:cNvPr>
          <p:cNvSpPr txBox="1"/>
          <p:nvPr/>
        </p:nvSpPr>
        <p:spPr>
          <a:xfrm>
            <a:off x="0" y="510115"/>
            <a:ext cx="1014508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Independent Learning – AP2 Revision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69A4C-52E2-43F4-AFD5-3C7897F11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0" t="18715" r="27615" b="11315"/>
          <a:stretch/>
        </p:blipFill>
        <p:spPr>
          <a:xfrm>
            <a:off x="3534562" y="980016"/>
            <a:ext cx="4043495" cy="58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2560"/>
      </p:ext>
    </p:extLst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921A7359-27F7-49D9-962B-F5C97C813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Of Mice and Men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4659238-C3A3-4482-ABE5-64035DA3E21D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was society like in America during the 1930s?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C32474-D193-45FC-BE2F-6CD2D2D0736A}"/>
              </a:ext>
            </a:extLst>
          </p:cNvPr>
          <p:cNvSpPr txBox="1"/>
          <p:nvPr/>
        </p:nvSpPr>
        <p:spPr>
          <a:xfrm>
            <a:off x="305210" y="2478054"/>
            <a:ext cx="9781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sz="3600" dirty="0"/>
              <a:t>Let’s recap the ‘</a:t>
            </a:r>
            <a:r>
              <a:rPr lang="en-GB" sz="3600" dirty="0">
                <a:highlight>
                  <a:srgbClr val="FFFF00"/>
                </a:highlight>
              </a:rPr>
              <a:t>context</a:t>
            </a:r>
            <a:r>
              <a:rPr lang="en-GB" sz="3600" dirty="0"/>
              <a:t>’ of the novella. What do you understand this to mean? What do you remember?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83A08E-8B6C-4376-8747-7147D000FB67}"/>
              </a:ext>
            </a:extLst>
          </p:cNvPr>
          <p:cNvSpPr/>
          <p:nvPr/>
        </p:nvSpPr>
        <p:spPr>
          <a:xfrm>
            <a:off x="4295970" y="4775929"/>
            <a:ext cx="2357307" cy="1428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Context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104BE8-3DFE-4F3E-BDB4-BFE196812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pic>
        <p:nvPicPr>
          <p:cNvPr id="14" name="Picture 8" descr="http://s3.hubimg.com/u/6236178_f260.jpg">
            <a:hlinkClick r:id="rId4"/>
            <a:extLst>
              <a:ext uri="{FF2B5EF4-FFF2-40B4-BE49-F238E27FC236}">
                <a16:creationId xmlns:a16="http://schemas.microsoft.com/office/drawing/2014/main" id="{15A7F93E-A36D-4614-A296-1EEB0712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621">
            <a:off x="8490187" y="3768412"/>
            <a:ext cx="1577579" cy="21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upload.wikimedia.org/wikipedia/commons/thumb/e/e0/1943_Colored_Waiting_Room_Sign.jpg/220px-1943_Colored_Waiting_Room_Sign.jpg">
            <a:extLst>
              <a:ext uri="{FF2B5EF4-FFF2-40B4-BE49-F238E27FC236}">
                <a16:creationId xmlns:a16="http://schemas.microsoft.com/office/drawing/2014/main" id="{7FC27237-C696-468C-9D07-BE5F522D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6730">
            <a:off x="545643" y="3991045"/>
            <a:ext cx="1618612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4.bp.blogspot.com/_lm2JI7sGwYI/SSoMWg4tpLI/AAAAAAAADEk/xVpb2FW9ydA/s400/great_depression.jpg">
            <a:extLst>
              <a:ext uri="{FF2B5EF4-FFF2-40B4-BE49-F238E27FC236}">
                <a16:creationId xmlns:a16="http://schemas.microsoft.com/office/drawing/2014/main" id="{9EA2F641-42B7-4E3D-B942-DD5BB739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88" y="4906847"/>
            <a:ext cx="2357307" cy="17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92216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C32474-D193-45FC-BE2F-6CD2D2D0736A}"/>
              </a:ext>
            </a:extLst>
          </p:cNvPr>
          <p:cNvSpPr txBox="1"/>
          <p:nvPr/>
        </p:nvSpPr>
        <p:spPr>
          <a:xfrm>
            <a:off x="767797" y="5402124"/>
            <a:ext cx="9206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How does Steinbeck reflect these issues in the novella?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82DA0A-9793-4265-8D24-E7E74DD16F28}"/>
              </a:ext>
            </a:extLst>
          </p:cNvPr>
          <p:cNvSpPr/>
          <p:nvPr/>
        </p:nvSpPr>
        <p:spPr>
          <a:xfrm>
            <a:off x="1206848" y="2461700"/>
            <a:ext cx="8328609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During the 1930s, life was unfair for many. </a:t>
            </a:r>
          </a:p>
          <a:p>
            <a:endParaRPr lang="en-GB" sz="2400" dirty="0">
              <a:latin typeface="Arial Rounded MT Bold" pitchFamily="34" charset="0"/>
            </a:endParaRPr>
          </a:p>
          <a:p>
            <a:r>
              <a:rPr lang="en-GB" sz="2400" dirty="0">
                <a:latin typeface="Arial Rounded MT Bold" pitchFamily="34" charset="0"/>
              </a:rPr>
              <a:t>The Great Depression</a:t>
            </a:r>
          </a:p>
          <a:p>
            <a:r>
              <a:rPr lang="en-GB" sz="2400" dirty="0">
                <a:latin typeface="Arial Rounded MT Bold" pitchFamily="34" charset="0"/>
              </a:rPr>
              <a:t>Migrant workers</a:t>
            </a:r>
          </a:p>
          <a:p>
            <a:r>
              <a:rPr lang="en-GB" sz="2400" dirty="0">
                <a:latin typeface="Arial Rounded MT Bold" pitchFamily="34" charset="0"/>
              </a:rPr>
              <a:t>The American Dream</a:t>
            </a:r>
          </a:p>
          <a:p>
            <a:r>
              <a:rPr lang="en-GB" sz="2400" dirty="0">
                <a:latin typeface="Arial Rounded MT Bold" pitchFamily="34" charset="0"/>
              </a:rPr>
              <a:t>Racism and segregation</a:t>
            </a:r>
          </a:p>
          <a:p>
            <a:r>
              <a:rPr lang="en-GB" sz="2400" dirty="0">
                <a:latin typeface="Arial Rounded MT Bold" pitchFamily="34" charset="0"/>
              </a:rPr>
              <a:t>Sexism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5D4F23-2AF4-4F6C-A29B-E25753618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66" y="2828280"/>
            <a:ext cx="1165840" cy="1434168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9303229-7E24-4874-B431-9B372CF91578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was society like in America during the 1930s?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3">
            <a:extLst>
              <a:ext uri="{FF2B5EF4-FFF2-40B4-BE49-F238E27FC236}">
                <a16:creationId xmlns:a16="http://schemas.microsoft.com/office/drawing/2014/main" id="{2D2B35C9-4A9E-4078-A343-D129D91DB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Of Mice and Men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707681"/>
      </p:ext>
    </p:extLst>
  </p:cSld>
  <p:clrMapOvr>
    <a:masterClrMapping/>
  </p:clrMapOvr>
  <p:transition spd="slow"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20A8F-A893-457B-AD45-0B712D99F608}"/>
              </a:ext>
            </a:extLst>
          </p:cNvPr>
          <p:cNvSpPr txBox="1"/>
          <p:nvPr/>
        </p:nvSpPr>
        <p:spPr>
          <a:xfrm>
            <a:off x="1" y="2531925"/>
            <a:ext cx="12191999" cy="3708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some of the ways that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Mice and Men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reflects America in the 1930s:</a:t>
            </a: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The boss and Curley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They are the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more privileged characters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in the story as they don’t do manual labour and have control over who works for them.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George, Lennie, Slim, Carlson, Whit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These characters represent the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migrant workers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of the period.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Lennie: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mentally disadvantaged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character.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Candy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An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old, physically disadvantaged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character.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Curley’s wife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only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woman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on the ranch.</a:t>
            </a:r>
          </a:p>
          <a:p>
            <a:pPr>
              <a:spcAft>
                <a:spcPts val="600"/>
              </a:spcAft>
              <a:tabLst>
                <a:tab pos="2327275" algn="l"/>
              </a:tabLst>
            </a:pPr>
            <a:r>
              <a:rPr lang="en-GB" sz="20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Crooks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en-GB" sz="2000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black man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who is segregated from the others. Slim treats Crooks with respect but others do not.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811E4A-D7CA-474C-A223-66703A79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625" y="875318"/>
            <a:ext cx="1165840" cy="1434168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3973C69-A1ED-493A-A859-7D508A650982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was society like in America during the 1930s?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135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6E30C2F-7D77-4128-8799-2ECF7122B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24225"/>
              </p:ext>
            </p:extLst>
          </p:nvPr>
        </p:nvGraphicFramePr>
        <p:xfrm>
          <a:off x="203865" y="510115"/>
          <a:ext cx="7729598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4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97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937">
                <a:tc>
                  <a:txBody>
                    <a:bodyPr/>
                    <a:lstStyle/>
                    <a:p>
                      <a:r>
                        <a:rPr lang="en-GB" dirty="0"/>
                        <a:t>The boss and Curley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74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9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Crooks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B8860C03-72EE-4D81-959A-9E315BD4E1E8}"/>
              </a:ext>
            </a:extLst>
          </p:cNvPr>
          <p:cNvSpPr/>
          <p:nvPr/>
        </p:nvSpPr>
        <p:spPr>
          <a:xfrm>
            <a:off x="6677072" y="809292"/>
            <a:ext cx="5450747" cy="38100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Now add the pictures of the characters to the boxes and add an explanation about their link to 1930s America.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48D004-CCBF-480C-8651-CFEABF8E5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617" y="4472624"/>
            <a:ext cx="1044915" cy="12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50805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CA4EB-E09E-45D8-80F1-4ADF54F90D34}"/>
              </a:ext>
            </a:extLst>
          </p:cNvPr>
          <p:cNvSpPr txBox="1"/>
          <p:nvPr/>
        </p:nvSpPr>
        <p:spPr>
          <a:xfrm>
            <a:off x="419450" y="864065"/>
            <a:ext cx="929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F420D-47E3-42AC-9437-4A7E0F885D75}"/>
              </a:ext>
            </a:extLst>
          </p:cNvPr>
          <p:cNvSpPr txBox="1"/>
          <p:nvPr/>
        </p:nvSpPr>
        <p:spPr>
          <a:xfrm>
            <a:off x="250272" y="2603889"/>
            <a:ext cx="9781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Here is how we refer to the </a:t>
            </a:r>
            <a:r>
              <a:rPr lang="en-GB" sz="3200" b="1" u="sng" dirty="0"/>
              <a:t>context</a:t>
            </a:r>
            <a:r>
              <a:rPr lang="en-GB" sz="3200" dirty="0"/>
              <a:t> of the novella:</a:t>
            </a:r>
          </a:p>
          <a:p>
            <a:endParaRPr lang="en-GB" sz="3200" dirty="0"/>
          </a:p>
          <a:p>
            <a:pPr algn="ctr"/>
            <a:r>
              <a:rPr lang="en-GB" sz="4000" i="1" dirty="0"/>
              <a:t>Of Mice and Men is a novella that reflects how unfair life was for many people in 1930s America. We know this because…</a:t>
            </a:r>
          </a:p>
          <a:p>
            <a:pPr algn="r"/>
            <a:endParaRPr lang="en-GB" sz="4000" i="1" dirty="0"/>
          </a:p>
          <a:p>
            <a:pPr algn="r"/>
            <a:r>
              <a:rPr lang="en-GB" sz="2800" dirty="0"/>
              <a:t>Tip: this could be used as an introductory paragraph!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57AD7C-F763-4332-96D4-B88257F9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819" y="2444115"/>
            <a:ext cx="1165840" cy="1434168"/>
          </a:xfrm>
          <a:prstGeom prst="rect">
            <a:avLst/>
          </a:prstGeom>
        </p:spPr>
      </p:pic>
      <p:sp>
        <p:nvSpPr>
          <p:cNvPr id="15" name="Text Box 63">
            <a:extLst>
              <a:ext uri="{FF2B5EF4-FFF2-40B4-BE49-F238E27FC236}">
                <a16:creationId xmlns:a16="http://schemas.microsoft.com/office/drawing/2014/main" id="{A17C4C74-CAE3-438A-9659-054E3913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Of Mice and Men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F728934B-A651-40D7-AD86-5969CB2F8D9A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was society like in America during the 1930s?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466814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CA4EB-E09E-45D8-80F1-4ADF54F90D34}"/>
              </a:ext>
            </a:extLst>
          </p:cNvPr>
          <p:cNvSpPr txBox="1"/>
          <p:nvPr/>
        </p:nvSpPr>
        <p:spPr>
          <a:xfrm>
            <a:off x="346745" y="838899"/>
            <a:ext cx="9362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able to write about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important!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an extract from the GCSE English Literature mark scheme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2F1F2-0B4E-4496-AFDF-3EE4EAFBA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9" t="20511" r="22660" b="45283"/>
          <a:stretch/>
        </p:blipFill>
        <p:spPr>
          <a:xfrm>
            <a:off x="346745" y="3115939"/>
            <a:ext cx="11121711" cy="3088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710327-30B8-4B42-86DE-A8A3DF955502}"/>
              </a:ext>
            </a:extLst>
          </p:cNvPr>
          <p:cNvSpPr txBox="1"/>
          <p:nvPr/>
        </p:nvSpPr>
        <p:spPr>
          <a:xfrm>
            <a:off x="1694576" y="5226341"/>
            <a:ext cx="4462943" cy="8221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81C9C1-B9D9-4106-9513-CBE4000C1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506" y="4071441"/>
            <a:ext cx="1165840" cy="1434168"/>
          </a:xfrm>
          <a:prstGeom prst="rect">
            <a:avLst/>
          </a:prstGeom>
        </p:spPr>
      </p:pic>
      <p:sp>
        <p:nvSpPr>
          <p:cNvPr id="14" name="Text Box 63">
            <a:extLst>
              <a:ext uri="{FF2B5EF4-FFF2-40B4-BE49-F238E27FC236}">
                <a16:creationId xmlns:a16="http://schemas.microsoft.com/office/drawing/2014/main" id="{66FFFA3A-4964-442D-B0D6-3FAE7D444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Of Mice and Men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885255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880A47-2667-40E2-9D75-5D944E7E2E27}"/>
              </a:ext>
            </a:extLst>
          </p:cNvPr>
          <p:cNvSpPr/>
          <p:nvPr/>
        </p:nvSpPr>
        <p:spPr>
          <a:xfrm>
            <a:off x="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Link to Exam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6B5DF-AC81-4681-8717-1F37394BA132}"/>
              </a:ext>
            </a:extLst>
          </p:cNvPr>
          <p:cNvSpPr/>
          <p:nvPr/>
        </p:nvSpPr>
        <p:spPr>
          <a:xfrm>
            <a:off x="4004345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Model Using Retrieval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C539D-5891-4AD6-B80D-2F7E3B4AC4B0}"/>
              </a:ext>
            </a:extLst>
          </p:cNvPr>
          <p:cNvSpPr/>
          <p:nvPr/>
        </p:nvSpPr>
        <p:spPr>
          <a:xfrm>
            <a:off x="6026095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Assess Using Mark Scheme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C3126-051A-4394-A0B0-09A4ED107159}"/>
              </a:ext>
            </a:extLst>
          </p:cNvPr>
          <p:cNvSpPr/>
          <p:nvPr/>
        </p:nvSpPr>
        <p:spPr>
          <a:xfrm>
            <a:off x="2034330" y="0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Focused Retrieval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A016F-FCC2-42E7-A6BF-C3260E55AB93}"/>
              </a:ext>
            </a:extLst>
          </p:cNvPr>
          <p:cNvSpPr/>
          <p:nvPr/>
        </p:nvSpPr>
        <p:spPr>
          <a:xfrm>
            <a:off x="8073009" y="0"/>
            <a:ext cx="2046914" cy="505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392B6-21F4-4ECF-935E-78FF69DE974C}"/>
              </a:ext>
            </a:extLst>
          </p:cNvPr>
          <p:cNvSpPr/>
          <p:nvPr/>
        </p:nvSpPr>
        <p:spPr>
          <a:xfrm>
            <a:off x="10145086" y="-4118"/>
            <a:ext cx="2046914" cy="505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CA4EB-E09E-45D8-80F1-4ADF54F90D34}"/>
              </a:ext>
            </a:extLst>
          </p:cNvPr>
          <p:cNvSpPr txBox="1"/>
          <p:nvPr/>
        </p:nvSpPr>
        <p:spPr>
          <a:xfrm>
            <a:off x="419450" y="864065"/>
            <a:ext cx="929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F420D-47E3-42AC-9437-4A7E0F885D75}"/>
              </a:ext>
            </a:extLst>
          </p:cNvPr>
          <p:cNvSpPr txBox="1"/>
          <p:nvPr/>
        </p:nvSpPr>
        <p:spPr>
          <a:xfrm>
            <a:off x="250272" y="2603889"/>
            <a:ext cx="97815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Now complete the paragraph based on what you have revised today:</a:t>
            </a:r>
          </a:p>
          <a:p>
            <a:endParaRPr lang="en-GB" sz="3200" dirty="0"/>
          </a:p>
          <a:p>
            <a:pPr algn="ctr"/>
            <a:r>
              <a:rPr lang="en-GB" sz="4000" i="1" dirty="0"/>
              <a:t>Of Mice and Men is a novella that reflects how unfair life was for many people in 1930s America. We know this because…</a:t>
            </a:r>
          </a:p>
          <a:p>
            <a:pPr algn="r"/>
            <a:endParaRPr lang="en-GB" sz="40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57AD7C-F763-4332-96D4-B88257F9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819" y="2444115"/>
            <a:ext cx="1165840" cy="1434168"/>
          </a:xfrm>
          <a:prstGeom prst="rect">
            <a:avLst/>
          </a:prstGeom>
        </p:spPr>
      </p:pic>
      <p:sp>
        <p:nvSpPr>
          <p:cNvPr id="15" name="Text Box 63">
            <a:extLst>
              <a:ext uri="{FF2B5EF4-FFF2-40B4-BE49-F238E27FC236}">
                <a16:creationId xmlns:a16="http://schemas.microsoft.com/office/drawing/2014/main" id="{A17C4C74-CAE3-438A-9659-054E3913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32" y="628233"/>
            <a:ext cx="1751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lang="en-GB" sz="1600" dirty="0">
                <a:solidFill>
                  <a:srgbClr val="002060"/>
                </a:solidFill>
                <a:latin typeface="Calibri" panose="020F0502020204030204"/>
              </a:rPr>
              <a:t>to understand the context around Of Mice and Men and use terminology correctly.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F728934B-A651-40D7-AD86-5969CB2F8D9A}"/>
              </a:ext>
            </a:extLst>
          </p:cNvPr>
          <p:cNvSpPr txBox="1">
            <a:spLocks/>
          </p:cNvSpPr>
          <p:nvPr/>
        </p:nvSpPr>
        <p:spPr>
          <a:xfrm>
            <a:off x="562151" y="771171"/>
            <a:ext cx="9267682" cy="15675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 panose="020F0502020204030204"/>
              </a:rPr>
              <a:t>What was society like in America during the 1930s?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98474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FDD2DB6-C4AD-431F-B0FD-BE8B515CE56D}" vid="{88FA32A6-12B6-4EF0-8419-F9DD10C136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2418</Words>
  <Application>Microsoft Office PowerPoint</Application>
  <PresentationFormat>Widescreen</PresentationFormat>
  <Paragraphs>490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Rounded MT Bold</vt:lpstr>
      <vt:lpstr>Calibri</vt:lpstr>
      <vt:lpstr>Century Gothic</vt:lpstr>
      <vt:lpstr>Comic Sans MS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Adams</dc:creator>
  <cp:lastModifiedBy>Cara Franklin</cp:lastModifiedBy>
  <cp:revision>71</cp:revision>
  <cp:lastPrinted>2024-01-12T09:36:00Z</cp:lastPrinted>
  <dcterms:created xsi:type="dcterms:W3CDTF">2024-01-11T17:07:56Z</dcterms:created>
  <dcterms:modified xsi:type="dcterms:W3CDTF">2024-03-15T10:28:10Z</dcterms:modified>
</cp:coreProperties>
</file>