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9" r:id="rId4"/>
    <p:sldId id="265" r:id="rId5"/>
    <p:sldId id="281" r:id="rId6"/>
    <p:sldId id="288" r:id="rId7"/>
    <p:sldId id="282" r:id="rId8"/>
    <p:sldId id="285" r:id="rId9"/>
    <p:sldId id="290" r:id="rId10"/>
    <p:sldId id="289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41B202-7645-44B2-85AC-28E6B83755B5}">
          <p14:sldIdLst>
            <p14:sldId id="256"/>
            <p14:sldId id="263"/>
            <p14:sldId id="269"/>
            <p14:sldId id="265"/>
            <p14:sldId id="281"/>
            <p14:sldId id="288"/>
            <p14:sldId id="282"/>
            <p14:sldId id="285"/>
            <p14:sldId id="290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9906" autoAdjust="0"/>
  </p:normalViewPr>
  <p:slideViewPr>
    <p:cSldViewPr snapToGrid="0">
      <p:cViewPr varScale="1">
        <p:scale>
          <a:sx n="63" d="100"/>
          <a:sy n="63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0377A-FB83-469D-99E9-E3BCD68833C1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924E2-8BAC-4543-AA30-999434E90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Competition between Empires</a:t>
            </a:r>
          </a:p>
          <a:p>
            <a:r>
              <a:rPr lang="en-GB" dirty="0"/>
              <a:t>Alliances</a:t>
            </a:r>
          </a:p>
          <a:p>
            <a:r>
              <a:rPr lang="en-GB" dirty="0"/>
              <a:t>Militarism – expansion of empire. </a:t>
            </a:r>
          </a:p>
          <a:p>
            <a:r>
              <a:rPr lang="en-GB" dirty="0"/>
              <a:t>Assassination of Franz Ferdinand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03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4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what students remember from the video and ask them to make notes under the subtitle.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01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79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Pearl Harbour – make sure students are aware of this one please.</a:t>
            </a:r>
          </a:p>
          <a:p>
            <a:r>
              <a:rPr lang="en-GB" dirty="0"/>
              <a:t>Liberation of concentration camps.</a:t>
            </a:r>
          </a:p>
          <a:p>
            <a:r>
              <a:rPr lang="en-GB" dirty="0"/>
              <a:t>Bombing of Hiroshima and Nagasaki</a:t>
            </a:r>
          </a:p>
          <a:p>
            <a:r>
              <a:rPr lang="en-GB" dirty="0"/>
              <a:t>Cold War – tension between USA and USSR increases.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 to help with previous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45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Think, pair, share.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924E2-8BAC-4543-AA30-999434E90FE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7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591E-8788-4A81-8466-6B0905635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F594D-11F0-4BA5-BD9B-DA94DE6D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E4A95-B6A5-4E57-98E6-5B7D66EC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7455D-7F41-4F94-B40A-9FDA529D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721F4-6D68-468E-9402-DEE3C2B1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F5A8-56AF-467A-A024-450F39E9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AF1B5-4B1D-4913-A49A-BA2FB144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5D806-22FC-457E-AB26-0A442F68D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20948-C600-4FF9-A6AE-4032EA9C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E4EE5-79A7-4B3E-B8C1-20152FDE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9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F21DD-3CCB-45B0-BF0C-67B6585C7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BA225-583A-45F7-8270-C2AD88536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8C0D-7549-40DC-80F7-1A02291B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50E85-241E-4A19-AED2-30DE4149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C1B7-14F8-43CC-82E9-7002992E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6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A3C4-B5EF-41B9-9028-933F06F88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7961-6FC7-4DA4-8259-BF38E075E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7A758-94E7-454D-9B17-5F4B6C08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48834-FC84-490D-8827-926548F4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439BD-2E9F-4931-8BD0-71EA1DB7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6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C9A6-6F0F-4BEA-B06C-78AD92BE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C9236-97A3-46A9-B88C-052394C46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CA6ED-EB0E-44DF-99D5-8AE46C30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B9958-FDFF-49D5-95C4-65E91B5D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70A95-F166-4337-B8E2-6F7CDE1E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8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37FC-EFAF-4029-BB80-C183BD43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520CE-FEA1-4527-BC3B-9319521EA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BCAD5-0A87-4D05-9FAA-98281A832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896EE-0DB6-45CD-A4E8-2F6778F1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280EC-2C1D-44FD-808A-CE0DA4A1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50C49-4FCE-4B55-B827-0767803C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4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2BC3-E7C5-4DC4-9B8B-319ED843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E6847-28DD-4E34-9D25-7F5F29407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BB6BF-A472-416B-AA22-1D6E779BE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2A4EE-6E78-43AA-814C-C967FC074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34052-3372-4181-B5FB-266C9C952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52B29-604A-4B1D-B866-7E807A09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180A0-EAEC-406E-9613-E304698C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424A7-49F7-45E1-A13A-D8213D3F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7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E4B8-1739-444F-8A41-C254294A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64888-ED0A-42C2-9095-2972517B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07593-DE2C-45F8-B0DC-A6946C79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3547F-564D-4CAE-80F6-8F29A927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3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4CFFB-D97C-4020-AD00-FF5563E6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AF63F-4DAC-4C39-9AFE-BB13AD4C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F77A7-B7CE-461B-A953-1C1A809C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4531-C513-4671-A45D-CCE2CD9A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51D21-33D0-42A0-868E-11DDD0CA0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8E5D6-0C63-43F6-B348-73AFE6055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923DC-8169-4B24-AEC3-3E026302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3974-827D-40B3-943C-B8D12D56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D1145-7A28-44F9-801E-4C36D9BC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1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B3AA-1649-466B-B0A5-3CC07584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2DC8-8D65-4C6F-A965-97677D979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4734A-E927-4FBC-8A67-D2D59B0B8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3C367-3E45-4C1E-B861-1A36355E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0DFD8-CDF4-4713-B276-F7E8F805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3459-6B9B-4697-A180-7D57C8D5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2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25539-2E4B-4314-AE9B-3544FE87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28742-9213-44F0-950F-8AE9BACE2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40F4-1382-419F-BCCB-6E1362FC9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AD15-A0B6-4BBE-A6E6-59AA3BE919D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914E-5869-4784-A5A4-DCF0FD087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363C-3485-464F-9DFA-7D76725F6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A5A8-6243-40CB-9E47-209A88A2A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Fj23OFl2Kw?feature=oembed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3TYsR3oDZU?feature=oembed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C7797-6F68-4113-AB42-18638EF8F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25120"/>
            <a:ext cx="9144000" cy="558736"/>
          </a:xfrm>
        </p:spPr>
        <p:txBody>
          <a:bodyPr>
            <a:normAutofit fontScale="90000"/>
          </a:bodyPr>
          <a:lstStyle/>
          <a:p>
            <a:r>
              <a:rPr lang="en-GB" sz="3600" b="1" u="sng" dirty="0">
                <a:latin typeface="+mn-lt"/>
              </a:rPr>
              <a:t>Year 9 AP2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B36D4-6CA5-4245-BFCA-5A8C402B2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309176" y="1283856"/>
            <a:ext cx="11573648" cy="53663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Do Now |</a:t>
            </a:r>
          </a:p>
          <a:p>
            <a:pPr algn="l"/>
            <a:endParaRPr lang="en-GB" sz="2800" b="1" i="1" dirty="0"/>
          </a:p>
          <a:p>
            <a:pPr marL="457200" indent="-457200" algn="l">
              <a:buFont typeface="+mj-lt"/>
              <a:buAutoNum type="arabicPeriod"/>
            </a:pPr>
            <a:r>
              <a:rPr lang="en-GB" sz="2800" b="1" dirty="0"/>
              <a:t>How many causes of WW1 can you remember? </a:t>
            </a:r>
            <a:br>
              <a:rPr lang="en-GB" sz="2800" b="1" dirty="0"/>
            </a:br>
            <a:r>
              <a:rPr lang="en-GB" sz="2800" b="1" dirty="0"/>
              <a:t>Use the picture clues below to help you. </a:t>
            </a:r>
            <a:br>
              <a:rPr lang="en-GB" sz="2800" i="1" dirty="0"/>
            </a:br>
            <a:endParaRPr lang="en-GB" sz="2800" i="1" dirty="0"/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  <a:p>
            <a:pPr algn="l"/>
            <a:endParaRPr lang="en-GB" sz="4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E09373-3E82-48CD-B370-A03F662AF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99111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pic>
        <p:nvPicPr>
          <p:cNvPr id="1026" name="Picture 2" descr="Franz Ferdinand - Assassination, WW1 &amp; Death">
            <a:extLst>
              <a:ext uri="{FF2B5EF4-FFF2-40B4-BE49-F238E27FC236}">
                <a16:creationId xmlns:a16="http://schemas.microsoft.com/office/drawing/2014/main" id="{CCB1E3CF-9850-49E5-B755-D34FBFF1B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959" y="885137"/>
            <a:ext cx="2098695" cy="209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and why did World War One start? - BBC Bitesize">
            <a:extLst>
              <a:ext uri="{FF2B5EF4-FFF2-40B4-BE49-F238E27FC236}">
                <a16:creationId xmlns:a16="http://schemas.microsoft.com/office/drawing/2014/main" id="{9D20DB54-2E5C-47F8-AADD-C6D4FB96F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6" y="3691165"/>
            <a:ext cx="4683057" cy="263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uses of World War I - Wikipedia">
            <a:extLst>
              <a:ext uri="{FF2B5EF4-FFF2-40B4-BE49-F238E27FC236}">
                <a16:creationId xmlns:a16="http://schemas.microsoft.com/office/drawing/2014/main" id="{9331895F-71E7-4B90-92EC-A6343466F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794" y="3141987"/>
            <a:ext cx="5707468" cy="37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rmy - Wikipedia">
            <a:extLst>
              <a:ext uri="{FF2B5EF4-FFF2-40B4-BE49-F238E27FC236}">
                <a16:creationId xmlns:a16="http://schemas.microsoft.com/office/drawing/2014/main" id="{B7E6DC12-7BA7-4BC9-840F-3A12F15FB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453" y="2311490"/>
            <a:ext cx="2929762" cy="194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CA1F06-55EA-4224-9CED-EC68CF8E41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9753" y="939249"/>
            <a:ext cx="1747206" cy="2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1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EA6B6EC-AFB4-49E9-B987-1BE439325B9F}"/>
              </a:ext>
            </a:extLst>
          </p:cNvPr>
          <p:cNvSpPr txBox="1"/>
          <p:nvPr/>
        </p:nvSpPr>
        <p:spPr>
          <a:xfrm rot="16200000">
            <a:off x="-665750" y="1028344"/>
            <a:ext cx="64489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What is something you don’t know about the end of WW2 that you would like to know?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b="1" dirty="0"/>
          </a:p>
          <a:p>
            <a:pPr marL="342900" indent="-342900">
              <a:buFont typeface="+mj-lt"/>
              <a:buAutoNum type="arabicPeriod"/>
            </a:pPr>
            <a:endParaRPr lang="en-GB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How might you find out this information? What primary source could you use?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b="1" dirty="0"/>
          </a:p>
          <a:p>
            <a:pPr marL="342900" indent="-342900">
              <a:buFont typeface="+mj-lt"/>
              <a:buAutoNum type="arabicPeriod"/>
            </a:pPr>
            <a:endParaRPr lang="en-GB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How do you think this primary source would help?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DA35F-FB1B-4B85-86DD-DEAF7EE21F68}"/>
              </a:ext>
            </a:extLst>
          </p:cNvPr>
          <p:cNvSpPr txBox="1"/>
          <p:nvPr/>
        </p:nvSpPr>
        <p:spPr>
          <a:xfrm rot="16200000">
            <a:off x="5272195" y="1028343"/>
            <a:ext cx="64489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What is something you don’t know about the end of WW2 that you would like to know?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b="1" dirty="0"/>
          </a:p>
          <a:p>
            <a:pPr marL="342900" indent="-342900">
              <a:buFont typeface="+mj-lt"/>
              <a:buAutoNum type="arabicPeriod"/>
            </a:pPr>
            <a:endParaRPr lang="en-GB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How might you find out this information? What primary source could you use?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b="1" dirty="0"/>
          </a:p>
          <a:p>
            <a:pPr marL="342900" indent="-342900">
              <a:buFont typeface="+mj-lt"/>
              <a:buAutoNum type="arabicPeriod"/>
            </a:pPr>
            <a:endParaRPr lang="en-GB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latin typeface="+mn-lt"/>
              </a:rPr>
              <a:t>How do you think this primary source would help?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55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E8F6B6A-3B42-4BDE-8026-DBC99A464CD8}"/>
              </a:ext>
            </a:extLst>
          </p:cNvPr>
          <p:cNvGrpSpPr/>
          <p:nvPr/>
        </p:nvGrpSpPr>
        <p:grpSpPr>
          <a:xfrm>
            <a:off x="766486" y="967666"/>
            <a:ext cx="7189721" cy="5655076"/>
            <a:chOff x="1152641" y="1166842"/>
            <a:chExt cx="6718587" cy="5018030"/>
          </a:xfrm>
        </p:grpSpPr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2CA79299-6D5B-4060-8318-1903C28E6CAA}"/>
                </a:ext>
              </a:extLst>
            </p:cNvPr>
            <p:cNvSpPr txBox="1">
              <a:spLocks/>
            </p:cNvSpPr>
            <p:nvPr/>
          </p:nvSpPr>
          <p:spPr>
            <a:xfrm>
              <a:off x="2052320" y="2805138"/>
              <a:ext cx="5818908" cy="1655762"/>
            </a:xfrm>
            <a:ln>
              <a:solidFill>
                <a:srgbClr val="426EBD"/>
              </a:solidFill>
            </a:ln>
          </p:spPr>
          <p:txBody>
            <a:bodyPr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b="1" dirty="0">
                  <a:solidFill>
                    <a:schemeClr val="accent6"/>
                  </a:solidFill>
                </a:rPr>
                <a:t>What are we going to learn today?</a:t>
              </a:r>
            </a:p>
            <a:p>
              <a:pPr algn="l"/>
              <a:r>
                <a:rPr lang="en-GB" sz="2800" b="1" dirty="0">
                  <a:solidFill>
                    <a:schemeClr val="tx1"/>
                  </a:solidFill>
                </a:rPr>
                <a:t>Today we will be revising knowledge and exam skills we will need to do well in our AP2.</a:t>
              </a:r>
            </a:p>
            <a:p>
              <a:pPr algn="l"/>
              <a:endParaRPr lang="en-GB" sz="2800" b="1" dirty="0">
                <a:solidFill>
                  <a:schemeClr val="tx1"/>
                </a:solidFill>
              </a:endParaRPr>
            </a:p>
            <a:p>
              <a:pPr algn="l"/>
              <a:endParaRPr lang="en-GB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85418257-3689-4B71-BA19-568CE3E3D0E5}"/>
                </a:ext>
              </a:extLst>
            </p:cNvPr>
            <p:cNvSpPr txBox="1">
              <a:spLocks/>
            </p:cNvSpPr>
            <p:nvPr/>
          </p:nvSpPr>
          <p:spPr>
            <a:xfrm>
              <a:off x="2052320" y="4529110"/>
              <a:ext cx="5364479" cy="1655762"/>
            </a:xfrm>
            <a:ln>
              <a:solidFill>
                <a:srgbClr val="426EBD"/>
              </a:solidFill>
            </a:ln>
          </p:spPr>
          <p:txBody>
            <a:bodyPr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b="1" dirty="0">
                  <a:solidFill>
                    <a:schemeClr val="accent6"/>
                  </a:solidFill>
                </a:rPr>
                <a:t>What will we learn next?</a:t>
              </a:r>
            </a:p>
            <a:p>
              <a:pPr algn="l"/>
              <a:r>
                <a:rPr lang="en-GB" sz="2800" dirty="0">
                  <a:solidFill>
                    <a:schemeClr val="tx1"/>
                  </a:solidFill>
                </a:rPr>
                <a:t>We will be carrying on with our Holocaust scheme for learning.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447CC274-DEFD-44F5-A6EA-D1A4A23E7BFC}"/>
                </a:ext>
              </a:extLst>
            </p:cNvPr>
            <p:cNvSpPr txBox="1">
              <a:spLocks/>
            </p:cNvSpPr>
            <p:nvPr/>
          </p:nvSpPr>
          <p:spPr>
            <a:xfrm>
              <a:off x="2052320" y="1166842"/>
              <a:ext cx="5536276" cy="1655762"/>
            </a:xfrm>
            <a:ln>
              <a:solidFill>
                <a:srgbClr val="426EBD"/>
              </a:solidFill>
            </a:ln>
          </p:spPr>
          <p:txBody>
            <a:bodyPr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b="1" dirty="0">
                  <a:solidFill>
                    <a:schemeClr val="accent6"/>
                  </a:solidFill>
                </a:rPr>
                <a:t>What did we learn before?</a:t>
              </a:r>
            </a:p>
          </p:txBody>
        </p:sp>
        <p:pic>
          <p:nvPicPr>
            <p:cNvPr id="8" name="Picture 2" descr="link Icon 1149038">
              <a:extLst>
                <a:ext uri="{FF2B5EF4-FFF2-40B4-BE49-F238E27FC236}">
                  <a16:creationId xmlns:a16="http://schemas.microsoft.com/office/drawing/2014/main" id="{1C9888EB-50BE-4694-9D48-838C67B461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5461" y="1852638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link Icon 1149038">
              <a:extLst>
                <a:ext uri="{FF2B5EF4-FFF2-40B4-BE49-F238E27FC236}">
                  <a16:creationId xmlns:a16="http://schemas.microsoft.com/office/drawing/2014/main" id="{2615DF68-79AE-45B1-8148-AF0F8434A9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641" y="3780630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D0F262-C215-4BB9-A9F0-B065BE9E9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2353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622D1AE-5ECE-4B10-A44D-383909C8013B}"/>
              </a:ext>
            </a:extLst>
          </p:cNvPr>
          <p:cNvSpPr txBox="1"/>
          <p:nvPr/>
        </p:nvSpPr>
        <p:spPr>
          <a:xfrm>
            <a:off x="8376156" y="2277235"/>
            <a:ext cx="3469305" cy="3046988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The Big Picture of Learning: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The unit we are covering is </a:t>
            </a:r>
            <a:r>
              <a:rPr lang="en-GB" sz="3200" b="1" dirty="0">
                <a:solidFill>
                  <a:schemeClr val="bg1"/>
                </a:solidFill>
              </a:rPr>
              <a:t>the Holocaust.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6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E09373-3E82-48CD-B370-A03F662AF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323136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A0EEB7-6BC6-4FF3-A48B-9FC91FD717B8}"/>
              </a:ext>
            </a:extLst>
          </p:cNvPr>
          <p:cNvSpPr txBox="1"/>
          <p:nvPr/>
        </p:nvSpPr>
        <p:spPr>
          <a:xfrm>
            <a:off x="0" y="702437"/>
            <a:ext cx="7491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What was life like in the trenches?</a:t>
            </a:r>
          </a:p>
        </p:txBody>
      </p:sp>
      <p:pic>
        <p:nvPicPr>
          <p:cNvPr id="2" name="Online Media 1" title="What was life like in the trenches of World War I?">
            <a:hlinkClick r:id="" action="ppaction://media"/>
            <a:extLst>
              <a:ext uri="{FF2B5EF4-FFF2-40B4-BE49-F238E27FC236}">
                <a16:creationId xmlns:a16="http://schemas.microsoft.com/office/drawing/2014/main" id="{59FC5164-0F69-4135-A660-F48A6AC1C9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73178" y="1404874"/>
            <a:ext cx="9657347" cy="54564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946F79-A234-417E-AFA2-8EADB99FB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72253"/>
            <a:ext cx="1747397" cy="2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331551-8902-48AF-B690-B4F4D8081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45824"/>
              </p:ext>
            </p:extLst>
          </p:nvPr>
        </p:nvGraphicFramePr>
        <p:xfrm>
          <a:off x="436095" y="1168900"/>
          <a:ext cx="11547358" cy="22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5610">
                  <a:extLst>
                    <a:ext uri="{9D8B030D-6E8A-4147-A177-3AD203B41FA5}">
                      <a16:colId xmlns:a16="http://schemas.microsoft.com/office/drawing/2014/main" val="969194540"/>
                    </a:ext>
                  </a:extLst>
                </a:gridCol>
                <a:gridCol w="2119019">
                  <a:extLst>
                    <a:ext uri="{9D8B030D-6E8A-4147-A177-3AD203B41FA5}">
                      <a16:colId xmlns:a16="http://schemas.microsoft.com/office/drawing/2014/main" val="4204086532"/>
                    </a:ext>
                  </a:extLst>
                </a:gridCol>
                <a:gridCol w="4858918">
                  <a:extLst>
                    <a:ext uri="{9D8B030D-6E8A-4147-A177-3AD203B41FA5}">
                      <a16:colId xmlns:a16="http://schemas.microsoft.com/office/drawing/2014/main" val="1138048164"/>
                    </a:ext>
                  </a:extLst>
                </a:gridCol>
                <a:gridCol w="2213811">
                  <a:extLst>
                    <a:ext uri="{9D8B030D-6E8A-4147-A177-3AD203B41FA5}">
                      <a16:colId xmlns:a16="http://schemas.microsoft.com/office/drawing/2014/main" val="1063035518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Word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Image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Definition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Word Class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37522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l"/>
                      <a:r>
                        <a:rPr lang="en-GB" sz="2800" dirty="0"/>
                        <a:t>Legacy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The long-lasting impact of particular events, actions, individuals etc.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Noun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583072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DCAC3D4-4299-4CE2-B850-659499DF3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2380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25DB3AA-8D28-421C-B598-FE79444A26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34" r="22330" b="16103"/>
          <a:stretch/>
        </p:blipFill>
        <p:spPr>
          <a:xfrm>
            <a:off x="3272589" y="1838233"/>
            <a:ext cx="1008323" cy="15626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299CDF-E286-4CDA-94AE-5C823F9C0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72253"/>
            <a:ext cx="1747397" cy="2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E09373-3E82-48CD-B370-A03F662AF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70794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A0EEB7-6BC6-4FF3-A48B-9FC91FD717B8}"/>
              </a:ext>
            </a:extLst>
          </p:cNvPr>
          <p:cNvSpPr txBox="1"/>
          <p:nvPr/>
        </p:nvSpPr>
        <p:spPr>
          <a:xfrm>
            <a:off x="2093493" y="1843950"/>
            <a:ext cx="80050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What were some consequences of WW2 that left legacies?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Think about the events that had the biggest </a:t>
            </a:r>
            <a:r>
              <a:rPr lang="en-GB" sz="4000" b="1" dirty="0"/>
              <a:t>impacts</a:t>
            </a:r>
            <a:r>
              <a:rPr lang="en-GB" sz="4000" dirty="0"/>
              <a:t> on the public.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F86921-79F4-4472-91BC-08413133B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84500"/>
            <a:ext cx="1747206" cy="21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9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F8631C-5A95-41B0-A346-2419FAFBCC6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28CD72A-C060-4FB8-A5C1-D619EB76C3B7}"/>
              </a:ext>
            </a:extLst>
          </p:cNvPr>
          <p:cNvSpPr txBox="1"/>
          <p:nvPr/>
        </p:nvSpPr>
        <p:spPr>
          <a:xfrm>
            <a:off x="176462" y="702437"/>
            <a:ext cx="120155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>
                <a:latin typeface="+mn-lt"/>
              </a:rPr>
              <a:t>What is something you don’t know about the end of WW2 that you would like to know?</a:t>
            </a:r>
            <a:br>
              <a:rPr lang="en-GB" sz="2800" b="1" dirty="0">
                <a:latin typeface="+mn-lt"/>
              </a:rPr>
            </a:br>
            <a:br>
              <a:rPr lang="en-GB" sz="2800" b="1" dirty="0">
                <a:latin typeface="+mn-lt"/>
              </a:rPr>
            </a:b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b="1" dirty="0">
                <a:latin typeface="+mn-lt"/>
              </a:rPr>
              <a:t>How might you find out this information? What primary source could you use?</a:t>
            </a:r>
            <a:br>
              <a:rPr lang="en-GB" sz="2800" b="1" dirty="0">
                <a:latin typeface="+mn-lt"/>
              </a:rPr>
            </a:br>
            <a:br>
              <a:rPr lang="en-GB" sz="2800" b="1" dirty="0">
                <a:latin typeface="+mn-lt"/>
              </a:rPr>
            </a:b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b="1" dirty="0">
                <a:latin typeface="+mn-lt"/>
              </a:rPr>
              <a:t>How do you think this primary source would help?</a:t>
            </a: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0F577-95AA-4D20-9BA9-B0E00973C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794" y="4672253"/>
            <a:ext cx="1747206" cy="2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F8631C-5A95-41B0-A346-2419FAFBC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225730"/>
              </p:ext>
            </p:extLst>
          </p:nvPr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BF45FA-B4BB-46E6-8721-40B5C0D23BB6}"/>
              </a:ext>
            </a:extLst>
          </p:cNvPr>
          <p:cNvSpPr txBox="1"/>
          <p:nvPr/>
        </p:nvSpPr>
        <p:spPr>
          <a:xfrm>
            <a:off x="1482034" y="2459504"/>
            <a:ext cx="9227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Why is it important that we remember, and respect, the experiences of Holocaust victims when studying the Holocaust?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8DC75-355C-45AF-AEE9-AAA1384FB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792" y="4670979"/>
            <a:ext cx="1747206" cy="21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4BAB71-C09A-4B69-9D53-43DC9E6EB8D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pic>
        <p:nvPicPr>
          <p:cNvPr id="2" name="Online Media 1" title="A Holocaust Survivor Recalls The Day He Was Liberated">
            <a:hlinkClick r:id="" action="ppaction://media"/>
            <a:extLst>
              <a:ext uri="{FF2B5EF4-FFF2-40B4-BE49-F238E27FC236}">
                <a16:creationId xmlns:a16="http://schemas.microsoft.com/office/drawing/2014/main" id="{3F744945-CC19-4546-86CA-F52ABD1672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6221" y="1165185"/>
            <a:ext cx="10075779" cy="56928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0AF16F-EF46-4BE8-A310-AD1E0FB6DB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72253"/>
            <a:ext cx="1747397" cy="2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F8631C-5A95-41B0-A346-2419FAFBCC6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8" cy="7024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54">
                  <a:extLst>
                    <a:ext uri="{9D8B030D-6E8A-4147-A177-3AD203B41FA5}">
                      <a16:colId xmlns:a16="http://schemas.microsoft.com/office/drawing/2014/main" val="4106951767"/>
                    </a:ext>
                  </a:extLst>
                </a:gridCol>
                <a:gridCol w="1183467">
                  <a:extLst>
                    <a:ext uri="{9D8B030D-6E8A-4147-A177-3AD203B41FA5}">
                      <a16:colId xmlns:a16="http://schemas.microsoft.com/office/drawing/2014/main" val="2417938619"/>
                    </a:ext>
                  </a:extLst>
                </a:gridCol>
                <a:gridCol w="806129">
                  <a:extLst>
                    <a:ext uri="{9D8B030D-6E8A-4147-A177-3AD203B41FA5}">
                      <a16:colId xmlns:a16="http://schemas.microsoft.com/office/drawing/2014/main" val="2271421385"/>
                    </a:ext>
                  </a:extLst>
                </a:gridCol>
                <a:gridCol w="1423589">
                  <a:extLst>
                    <a:ext uri="{9D8B030D-6E8A-4147-A177-3AD203B41FA5}">
                      <a16:colId xmlns:a16="http://schemas.microsoft.com/office/drawing/2014/main" val="2284476299"/>
                    </a:ext>
                  </a:extLst>
                </a:gridCol>
                <a:gridCol w="1337832">
                  <a:extLst>
                    <a:ext uri="{9D8B030D-6E8A-4147-A177-3AD203B41FA5}">
                      <a16:colId xmlns:a16="http://schemas.microsoft.com/office/drawing/2014/main" val="3992320354"/>
                    </a:ext>
                  </a:extLst>
                </a:gridCol>
                <a:gridCol w="1303527">
                  <a:extLst>
                    <a:ext uri="{9D8B030D-6E8A-4147-A177-3AD203B41FA5}">
                      <a16:colId xmlns:a16="http://schemas.microsoft.com/office/drawing/2014/main" val="812934503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45151928"/>
                    </a:ext>
                  </a:extLst>
                </a:gridCol>
                <a:gridCol w="1114861">
                  <a:extLst>
                    <a:ext uri="{9D8B030D-6E8A-4147-A177-3AD203B41FA5}">
                      <a16:colId xmlns:a16="http://schemas.microsoft.com/office/drawing/2014/main" val="146495227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1717508420"/>
                    </a:ext>
                  </a:extLst>
                </a:gridCol>
                <a:gridCol w="1260365">
                  <a:extLst>
                    <a:ext uri="{9D8B030D-6E8A-4147-A177-3AD203B41FA5}">
                      <a16:colId xmlns:a16="http://schemas.microsoft.com/office/drawing/2014/main" val="1403903741"/>
                    </a:ext>
                  </a:extLst>
                </a:gridCol>
              </a:tblGrid>
              <a:tr h="7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DO NOW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LINKED LEARNING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UTV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ACTIVATE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PRIOR KNOWLEDGE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EXPLICIT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STRATEGY INSTRUCTION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MODELLING OF STRATEGY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MEMORISATION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OF STRATEGY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GUIDED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WE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INDEPENDENT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PRACTICE</a:t>
                      </a:r>
                    </a:p>
                    <a:p>
                      <a:pPr algn="ctr"/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YOU DO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STRUCTURED REFLECTION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44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BF45FA-B4BB-46E6-8721-40B5C0D23BB6}"/>
              </a:ext>
            </a:extLst>
          </p:cNvPr>
          <p:cNvSpPr txBox="1"/>
          <p:nvPr/>
        </p:nvSpPr>
        <p:spPr>
          <a:xfrm>
            <a:off x="1482034" y="3075057"/>
            <a:ext cx="9227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Why is it important that we write in PEEL?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8DC75-355C-45AF-AEE9-AAA1384FB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792" y="4670979"/>
            <a:ext cx="1747206" cy="21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9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674</Words>
  <Application>Microsoft Office PowerPoint</Application>
  <PresentationFormat>Widescreen</PresentationFormat>
  <Paragraphs>173</Paragraphs>
  <Slides>10</Slides>
  <Notes>7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Year 9 AP2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Europe like in 1914?</dc:title>
  <dc:creator>Megan House</dc:creator>
  <cp:lastModifiedBy>Lydia Fraser</cp:lastModifiedBy>
  <cp:revision>100</cp:revision>
  <cp:lastPrinted>2023-11-03T15:35:35Z</cp:lastPrinted>
  <dcterms:created xsi:type="dcterms:W3CDTF">2023-04-18T10:24:11Z</dcterms:created>
  <dcterms:modified xsi:type="dcterms:W3CDTF">2024-03-11T13:47:50Z</dcterms:modified>
</cp:coreProperties>
</file>