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5" r:id="rId4"/>
    <p:sldId id="280" r:id="rId5"/>
    <p:sldId id="269" r:id="rId6"/>
    <p:sldId id="275" r:id="rId7"/>
    <p:sldId id="279" r:id="rId8"/>
    <p:sldId id="290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41B202-7645-44B2-85AC-28E6B83755B5}">
          <p14:sldIdLst>
            <p14:sldId id="256"/>
            <p14:sldId id="263"/>
            <p14:sldId id="265"/>
            <p14:sldId id="280"/>
            <p14:sldId id="269"/>
            <p14:sldId id="275"/>
            <p14:sldId id="27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166" autoAdjust="0"/>
  </p:normalViewPr>
  <p:slideViewPr>
    <p:cSldViewPr snapToGrid="0">
      <p:cViewPr varScale="1">
        <p:scale>
          <a:sx n="71" d="100"/>
          <a:sy n="71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377A-FB83-469D-99E9-E3BCD68833C1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24E2-8BAC-4543-AA30-999434E90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Primary</a:t>
            </a:r>
          </a:p>
          <a:p>
            <a:pPr marL="228600" indent="-228600">
              <a:buAutoNum type="arabicPeriod"/>
            </a:pPr>
            <a:r>
              <a:rPr lang="en-GB" dirty="0"/>
              <a:t>Primary</a:t>
            </a:r>
          </a:p>
          <a:p>
            <a:pPr marL="228600" indent="-228600">
              <a:buAutoNum type="arabicPeriod"/>
            </a:pPr>
            <a:r>
              <a:rPr lang="en-GB" dirty="0"/>
              <a:t>Secondary</a:t>
            </a:r>
          </a:p>
          <a:p>
            <a:pPr marL="228600" indent="-228600">
              <a:buAutoNum type="arabicPeriod"/>
            </a:pPr>
            <a:r>
              <a:rPr lang="en-GB" dirty="0"/>
              <a:t>Primary</a:t>
            </a:r>
          </a:p>
          <a:p>
            <a:pPr marL="228600" indent="-228600">
              <a:buAutoNum type="arabicPeriod"/>
            </a:pPr>
            <a:r>
              <a:rPr lang="en-GB" dirty="0"/>
              <a:t>Secondary</a:t>
            </a:r>
          </a:p>
          <a:p>
            <a:pPr marL="228600" indent="-228600">
              <a:buAutoNum type="arabicPeriod"/>
            </a:pPr>
            <a:r>
              <a:rPr lang="en-GB" dirty="0"/>
              <a:t>Primary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3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4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7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Henry became head of the Church rather than the Pope.</a:t>
            </a:r>
          </a:p>
          <a:p>
            <a:r>
              <a:rPr lang="en-GB" dirty="0"/>
              <a:t>Divorce was made legal.</a:t>
            </a:r>
          </a:p>
          <a:p>
            <a:r>
              <a:rPr lang="en-GB" dirty="0"/>
              <a:t>Monasteries were dissolved (Henry stole all their money).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1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Think, pair, share.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924E2-8BAC-4543-AA30-999434E90F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8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591E-8788-4A81-8466-6B0905635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F594D-11F0-4BA5-BD9B-DA94DE6D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E4A95-B6A5-4E57-98E6-5B7D66EC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455D-7F41-4F94-B40A-9FDA529D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21F4-6D68-468E-9402-DEE3C2B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F5A8-56AF-467A-A024-450F39E9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AF1B5-4B1D-4913-A49A-BA2FB144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D806-22FC-457E-AB26-0A442F68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0948-C600-4FF9-A6AE-4032EA9C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4EE5-79A7-4B3E-B8C1-20152FDE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F21DD-3CCB-45B0-BF0C-67B6585C7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BA225-583A-45F7-8270-C2AD88536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8C0D-7549-40DC-80F7-1A02291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50E85-241E-4A19-AED2-30DE4149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C1B7-14F8-43CC-82E9-7002992E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A3C4-B5EF-41B9-9028-933F06F8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57961-6FC7-4DA4-8259-BF38E075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A758-94E7-454D-9B17-5F4B6C08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48834-FC84-490D-8827-926548F4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39BD-2E9F-4931-8BD0-71EA1DB7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C9A6-6F0F-4BEA-B06C-78AD92BE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9236-97A3-46A9-B88C-052394C4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CA6ED-EB0E-44DF-99D5-8AE46C30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B9958-FDFF-49D5-95C4-65E91B5D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0A95-F166-4337-B8E2-6F7CDE1E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8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7FC-EFAF-4029-BB80-C183BD43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20CE-FEA1-4527-BC3B-9319521EA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BCAD5-0A87-4D05-9FAA-98281A83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96EE-0DB6-45CD-A4E8-2F6778F1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80EC-2C1D-44FD-808A-CE0DA4A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50C49-4FCE-4B55-B827-0767803C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2BC3-E7C5-4DC4-9B8B-319ED843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E6847-28DD-4E34-9D25-7F5F2940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B6BF-A472-416B-AA22-1D6E779BE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A4EE-6E78-43AA-814C-C967FC07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34052-3372-4181-B5FB-266C9C952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52B29-604A-4B1D-B866-7E807A09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180A0-EAEC-406E-9613-E304698C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424A7-49F7-45E1-A13A-D8213D3F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7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E4B8-1739-444F-8A41-C254294A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64888-ED0A-42C2-9095-2972517B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07593-DE2C-45F8-B0DC-A6946C7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547F-564D-4CAE-80F6-8F29A927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CFFB-D97C-4020-AD00-FF5563E6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AF63F-4DAC-4C39-9AFE-BB13AD4C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F77A7-B7CE-461B-A953-1C1A809C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4531-C513-4671-A45D-CCE2CD9A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51D21-33D0-42A0-868E-11DDD0CA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E5D6-0C63-43F6-B348-73AFE6055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923DC-8169-4B24-AEC3-3E02630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3974-827D-40B3-943C-B8D12D56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1145-7A28-44F9-801E-4C36D9BC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B3AA-1649-466B-B0A5-3CC07584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02DC8-8D65-4C6F-A965-97677D979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4734A-E927-4FBC-8A67-D2D59B0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C367-3E45-4C1E-B861-1A36355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0DFD8-CDF4-4713-B276-F7E8F805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F3459-6B9B-4697-A180-7D57C8D5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25539-2E4B-4314-AE9B-3544FE87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28742-9213-44F0-950F-8AE9BACE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40F4-1382-419F-BCCB-6E1362FC9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AD15-A0B6-4BBE-A6E6-59AA3BE919D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914E-5869-4784-A5A4-DCF0FD087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363C-3485-464F-9DFA-7D76725F6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A5A8-6243-40CB-9E47-209A88A2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7797-6F68-4113-AB42-18638EF8F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25120"/>
            <a:ext cx="9144000" cy="558736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+mn-lt"/>
              </a:rPr>
              <a:t>Year 8 AP2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B36D4-6CA5-4245-BFCA-5A8C402B2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09176" y="1283856"/>
            <a:ext cx="11573648" cy="5366326"/>
          </a:xfrm>
        </p:spPr>
        <p:txBody>
          <a:bodyPr>
            <a:noAutofit/>
          </a:bodyPr>
          <a:lstStyle/>
          <a:p>
            <a:pPr algn="l"/>
            <a:r>
              <a:rPr lang="en-GB" b="1" dirty="0"/>
              <a:t>Do Now | Are these sources primary or secondary?</a:t>
            </a:r>
            <a:br>
              <a:rPr lang="en-GB" b="1" dirty="0"/>
            </a:br>
            <a:endParaRPr lang="en-GB" b="1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The Tower of London</a:t>
            </a:r>
            <a:br>
              <a:rPr lang="en-GB" dirty="0"/>
            </a:br>
            <a:endParaRPr lang="en-GB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A letter written by William of Normandy</a:t>
            </a:r>
            <a:br>
              <a:rPr lang="en-GB" dirty="0"/>
            </a:br>
            <a:endParaRPr lang="en-GB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A replica Suffragette sash.</a:t>
            </a:r>
            <a:br>
              <a:rPr lang="en-GB" dirty="0"/>
            </a:br>
            <a:endParaRPr lang="en-GB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Dover Castle</a:t>
            </a:r>
            <a:br>
              <a:rPr lang="en-GB" dirty="0"/>
            </a:br>
            <a:endParaRPr lang="en-GB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A book written by a historian about the British Empire.</a:t>
            </a:r>
            <a:br>
              <a:rPr lang="en-GB" dirty="0"/>
            </a:br>
            <a:endParaRPr lang="en-GB" dirty="0"/>
          </a:p>
          <a:p>
            <a:pPr marL="514350" indent="-514350" algn="l">
              <a:buFont typeface="+mj-lt"/>
              <a:buAutoNum type="arabicPeriod"/>
            </a:pPr>
            <a:r>
              <a:rPr lang="en-GB" dirty="0"/>
              <a:t>Robert Falcon Scott’s diaries.  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/>
          </a:p>
          <a:p>
            <a:pPr algn="l"/>
            <a:endParaRPr lang="en-GB" sz="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99111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705C5A-031B-46E4-9346-07CE74AD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61" y="4842850"/>
            <a:ext cx="1610837" cy="20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1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8F6B6A-3B42-4BDE-8026-DBC99A464CD8}"/>
              </a:ext>
            </a:extLst>
          </p:cNvPr>
          <p:cNvGrpSpPr/>
          <p:nvPr/>
        </p:nvGrpSpPr>
        <p:grpSpPr>
          <a:xfrm>
            <a:off x="766486" y="967666"/>
            <a:ext cx="10659026" cy="5655076"/>
            <a:chOff x="1152641" y="1166842"/>
            <a:chExt cx="9960552" cy="5018030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2CA79299-6D5B-4060-8318-1903C28E6CAA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2805138"/>
              <a:ext cx="5818908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are we going to learn today?</a:t>
              </a:r>
            </a:p>
            <a:p>
              <a:pPr algn="l"/>
              <a:r>
                <a:rPr lang="en-GB" sz="2800" b="1" dirty="0">
                  <a:solidFill>
                    <a:schemeClr val="tx1"/>
                  </a:solidFill>
                </a:rPr>
                <a:t>Today we will be revising knowledge and exam skills we will need to do well in our AP2.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85418257-3689-4B71-BA19-568CE3E3D0E5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4529110"/>
              <a:ext cx="5364479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will we learn next?</a:t>
              </a:r>
            </a:p>
            <a:p>
              <a:pPr algn="l"/>
              <a:r>
                <a:rPr lang="en-GB" sz="2800" dirty="0">
                  <a:solidFill>
                    <a:schemeClr val="tx1"/>
                  </a:solidFill>
                </a:rPr>
                <a:t>We will be continuing with our Suffragettes scheme.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1BF6F0-79FD-4B69-93CB-EF4CABD5A6B8}"/>
                </a:ext>
              </a:extLst>
            </p:cNvPr>
            <p:cNvSpPr txBox="1"/>
            <p:nvPr/>
          </p:nvSpPr>
          <p:spPr>
            <a:xfrm>
              <a:off x="7871228" y="2323984"/>
              <a:ext cx="3241965" cy="270374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The Big Picture of Learning:</a:t>
              </a:r>
            </a:p>
            <a:p>
              <a:pPr algn="ctr"/>
              <a:endParaRPr lang="en-GB" sz="32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The unit we are covering is </a:t>
              </a:r>
              <a:r>
                <a:rPr lang="en-GB" sz="3200" b="1" dirty="0">
                  <a:solidFill>
                    <a:schemeClr val="bg1"/>
                  </a:solidFill>
                </a:rPr>
                <a:t>the Suffragettes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447CC274-DEFD-44F5-A6EA-D1A4A23E7BFC}"/>
                </a:ext>
              </a:extLst>
            </p:cNvPr>
            <p:cNvSpPr txBox="1">
              <a:spLocks/>
            </p:cNvSpPr>
            <p:nvPr/>
          </p:nvSpPr>
          <p:spPr>
            <a:xfrm>
              <a:off x="2052320" y="1166842"/>
              <a:ext cx="5536276" cy="1655762"/>
            </a:xfrm>
            <a:ln>
              <a:solidFill>
                <a:srgbClr val="426EBD"/>
              </a:solidFill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chemeClr val="accent6"/>
                  </a:solidFill>
                </a:rPr>
                <a:t>What did we learn before?</a:t>
              </a:r>
            </a:p>
          </p:txBody>
        </p:sp>
        <p:pic>
          <p:nvPicPr>
            <p:cNvPr id="8" name="Picture 2" descr="link Icon 1149038">
              <a:extLst>
                <a:ext uri="{FF2B5EF4-FFF2-40B4-BE49-F238E27FC236}">
                  <a16:creationId xmlns:a16="http://schemas.microsoft.com/office/drawing/2014/main" id="{1C9888EB-50BE-4694-9D48-838C67B46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461" y="1852638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ink Icon 1149038">
              <a:extLst>
                <a:ext uri="{FF2B5EF4-FFF2-40B4-BE49-F238E27FC236}">
                  <a16:creationId xmlns:a16="http://schemas.microsoft.com/office/drawing/2014/main" id="{2615DF68-79AE-45B1-8148-AF0F8434A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641" y="378063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D0F262-C215-4BB9-A9F0-B065BE9E9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2353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6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331551-8902-48AF-B690-B4F4D8081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43634"/>
              </p:ext>
            </p:extLst>
          </p:nvPr>
        </p:nvGraphicFramePr>
        <p:xfrm>
          <a:off x="307757" y="1128315"/>
          <a:ext cx="11576484" cy="393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551">
                  <a:extLst>
                    <a:ext uri="{9D8B030D-6E8A-4147-A177-3AD203B41FA5}">
                      <a16:colId xmlns:a16="http://schemas.microsoft.com/office/drawing/2014/main" val="969194540"/>
                    </a:ext>
                  </a:extLst>
                </a:gridCol>
                <a:gridCol w="2124364">
                  <a:extLst>
                    <a:ext uri="{9D8B030D-6E8A-4147-A177-3AD203B41FA5}">
                      <a16:colId xmlns:a16="http://schemas.microsoft.com/office/drawing/2014/main" val="4204086532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138048164"/>
                    </a:ext>
                  </a:extLst>
                </a:gridCol>
                <a:gridCol w="1705769">
                  <a:extLst>
                    <a:ext uri="{9D8B030D-6E8A-4147-A177-3AD203B41FA5}">
                      <a16:colId xmlns:a16="http://schemas.microsoft.com/office/drawing/2014/main" val="1063035518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Word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Image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Definition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Word Class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3752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Colonisation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take control and settle in an area usually by overpowering the current population.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Noun</a:t>
                      </a:r>
                    </a:p>
                    <a:p>
                      <a:r>
                        <a:rPr lang="en-GB" sz="2800" dirty="0"/>
                        <a:t>Colonise = verb.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83072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Reformation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The process in which Henry VIII broke with the Catholic Church to create the Church of England – A form of Protestantism.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Noun</a:t>
                      </a:r>
                    </a:p>
                    <a:p>
                      <a:r>
                        <a:rPr lang="en-GB" sz="2800" dirty="0"/>
                        <a:t>Reform = verb.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93054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CAC3D4-4299-4CE2-B850-659499DF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2380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B5EC05F-5660-4264-9647-775FD11C7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r="12353" b="19143"/>
          <a:stretch/>
        </p:blipFill>
        <p:spPr>
          <a:xfrm>
            <a:off x="2971800" y="2071968"/>
            <a:ext cx="1419376" cy="1478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87B7A-AFA2-40A6-9229-C3CC562BB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494"/>
          <a:stretch/>
        </p:blipFill>
        <p:spPr>
          <a:xfrm>
            <a:off x="2867025" y="3680878"/>
            <a:ext cx="1628926" cy="1376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C9DDA-01E3-415D-8527-D6D152DDA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72253"/>
            <a:ext cx="1747397" cy="21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EC3BAD-A192-490E-9416-EFF87194336F}"/>
              </a:ext>
            </a:extLst>
          </p:cNvPr>
          <p:cNvSpPr txBox="1"/>
          <p:nvPr/>
        </p:nvSpPr>
        <p:spPr>
          <a:xfrm>
            <a:off x="886689" y="733069"/>
            <a:ext cx="1041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do we remember about medieval towns?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How do they compare to towns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D61D7-A1A8-4BD4-8894-06D95A3D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79" y="2923547"/>
            <a:ext cx="6066841" cy="3915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48F8C-7A7A-4C54-8571-B2CD6A441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196" y="4819140"/>
            <a:ext cx="1613802" cy="20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E09373-3E82-48CD-B370-A03F662AF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23136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EC3BAD-A192-490E-9416-EFF87194336F}"/>
              </a:ext>
            </a:extLst>
          </p:cNvPr>
          <p:cNvSpPr txBox="1"/>
          <p:nvPr/>
        </p:nvSpPr>
        <p:spPr>
          <a:xfrm>
            <a:off x="0" y="734916"/>
            <a:ext cx="12191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happened as a result of Henry VIII’s reformation of the Church in England?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Why did he reform the Church?</a:t>
            </a:r>
          </a:p>
        </p:txBody>
      </p:sp>
      <p:pic>
        <p:nvPicPr>
          <p:cNvPr id="1026" name="Picture 2" descr="Henry VIII: Life &amp; Rule of the Famous Tudor King, plus 5 ...">
            <a:extLst>
              <a:ext uri="{FF2B5EF4-FFF2-40B4-BE49-F238E27FC236}">
                <a16:creationId xmlns:a16="http://schemas.microsoft.com/office/drawing/2014/main" id="{BBA6D61F-6C19-4066-BE6D-22FFB23B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8103"/>
            <a:ext cx="4552199" cy="30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ne Boleyn - Wikipedia">
            <a:extLst>
              <a:ext uri="{FF2B5EF4-FFF2-40B4-BE49-F238E27FC236}">
                <a16:creationId xmlns:a16="http://schemas.microsoft.com/office/drawing/2014/main" id="{D6103B4C-68E2-456A-87BB-66BF4691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59" y="3568539"/>
            <a:ext cx="2454444" cy="32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8F305-6A79-4E39-99B3-DDD13EB4A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963" y="3180639"/>
            <a:ext cx="3919035" cy="3677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3E303-C301-4E1A-85C5-44074BF87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08067"/>
            <a:ext cx="1613802" cy="20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A3C7-933C-4D41-B7BC-AA21B162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1167"/>
            <a:ext cx="10515600" cy="902148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3A7F-D05F-40C5-8BB1-1F0D6B19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3315"/>
            <a:ext cx="10515600" cy="5022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600" dirty="0"/>
          </a:p>
          <a:p>
            <a:pPr marL="514350" indent="-514350">
              <a:buFont typeface="+mj-lt"/>
              <a:buAutoNum type="arabicPeriod"/>
            </a:pPr>
            <a:r>
              <a:rPr lang="en-GB" sz="3000" dirty="0"/>
              <a:t>Read through the fact file about Mansa Musa.</a:t>
            </a:r>
          </a:p>
          <a:p>
            <a:pPr marL="0" indent="0">
              <a:buNone/>
            </a:pPr>
            <a:endParaRPr lang="en-GB" sz="600" dirty="0"/>
          </a:p>
          <a:p>
            <a:pPr marL="457200" lvl="1" indent="0">
              <a:buNone/>
            </a:pPr>
            <a:endParaRPr lang="en-GB" sz="600" i="1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000" dirty="0"/>
              <a:t>Highlight things that he did that you consider to be </a:t>
            </a:r>
            <a:r>
              <a:rPr lang="en-GB" sz="3000" b="1" dirty="0"/>
              <a:t>important.</a:t>
            </a:r>
            <a:br>
              <a:rPr lang="en-GB" sz="3000" dirty="0"/>
            </a:br>
            <a:endParaRPr lang="en-GB" sz="30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000" dirty="0"/>
              <a:t>What do we learn from Interpretation 1 about Mansa Musa?</a:t>
            </a:r>
            <a:br>
              <a:rPr lang="en-GB" sz="3000" dirty="0"/>
            </a:br>
            <a:br>
              <a:rPr lang="en-GB" sz="3000" dirty="0"/>
            </a:br>
            <a:r>
              <a:rPr lang="en-GB" sz="3000" dirty="0"/>
              <a:t>1 x Inference and 1 x Supporting Detail. </a:t>
            </a:r>
            <a:br>
              <a:rPr lang="en-GB" sz="3000" dirty="0"/>
            </a:br>
            <a:endParaRPr lang="en-GB" sz="3000" dirty="0"/>
          </a:p>
          <a:p>
            <a:pPr marL="514350" indent="-514350">
              <a:buFont typeface="+mj-lt"/>
              <a:buAutoNum type="arabicPeriod" startAt="2"/>
            </a:pPr>
            <a:r>
              <a:rPr lang="en-GB" sz="3000" b="1" dirty="0"/>
              <a:t>Challenge: What might you like to find out about Mansa Musa that you haven’t learnt from the info sheet?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8631C-5A95-41B0-A346-2419FAFBC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05266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680EBF-54CF-423D-94D5-3782A66B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701167"/>
            <a:ext cx="1676398" cy="20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ADB3-30F6-447F-A381-BDD2BED8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77781"/>
            <a:ext cx="10515600" cy="70243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>
                <a:latin typeface="+mn-lt"/>
              </a:rPr>
              <a:t>How did India change as a result of British colonisation?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4BAB71-C09A-4B69-9D53-43DC9E6EB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64157"/>
              </p:ext>
            </p:extLst>
          </p:nvPr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0FC77F-D471-4FE5-BD5D-B0B73CA9D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04" y="4684500"/>
            <a:ext cx="1747206" cy="21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F8631C-5A95-41B0-A346-2419FAFBCC6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8" cy="702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3654">
                  <a:extLst>
                    <a:ext uri="{9D8B030D-6E8A-4147-A177-3AD203B41FA5}">
                      <a16:colId xmlns:a16="http://schemas.microsoft.com/office/drawing/2014/main" val="4106951767"/>
                    </a:ext>
                  </a:extLst>
                </a:gridCol>
                <a:gridCol w="1183467">
                  <a:extLst>
                    <a:ext uri="{9D8B030D-6E8A-4147-A177-3AD203B41FA5}">
                      <a16:colId xmlns:a16="http://schemas.microsoft.com/office/drawing/2014/main" val="2417938619"/>
                    </a:ext>
                  </a:extLst>
                </a:gridCol>
                <a:gridCol w="806129">
                  <a:extLst>
                    <a:ext uri="{9D8B030D-6E8A-4147-A177-3AD203B41FA5}">
                      <a16:colId xmlns:a16="http://schemas.microsoft.com/office/drawing/2014/main" val="2271421385"/>
                    </a:ext>
                  </a:extLst>
                </a:gridCol>
                <a:gridCol w="1423589">
                  <a:extLst>
                    <a:ext uri="{9D8B030D-6E8A-4147-A177-3AD203B41FA5}">
                      <a16:colId xmlns:a16="http://schemas.microsoft.com/office/drawing/2014/main" val="2284476299"/>
                    </a:ext>
                  </a:extLst>
                </a:gridCol>
                <a:gridCol w="1337832">
                  <a:extLst>
                    <a:ext uri="{9D8B030D-6E8A-4147-A177-3AD203B41FA5}">
                      <a16:colId xmlns:a16="http://schemas.microsoft.com/office/drawing/2014/main" val="3992320354"/>
                    </a:ext>
                  </a:extLst>
                </a:gridCol>
                <a:gridCol w="1303527">
                  <a:extLst>
                    <a:ext uri="{9D8B030D-6E8A-4147-A177-3AD203B41FA5}">
                      <a16:colId xmlns:a16="http://schemas.microsoft.com/office/drawing/2014/main" val="812934503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45151928"/>
                    </a:ext>
                  </a:extLst>
                </a:gridCol>
                <a:gridCol w="1114861">
                  <a:extLst>
                    <a:ext uri="{9D8B030D-6E8A-4147-A177-3AD203B41FA5}">
                      <a16:colId xmlns:a16="http://schemas.microsoft.com/office/drawing/2014/main" val="146495227"/>
                    </a:ext>
                  </a:extLst>
                </a:gridCol>
                <a:gridCol w="1389287">
                  <a:extLst>
                    <a:ext uri="{9D8B030D-6E8A-4147-A177-3AD203B41FA5}">
                      <a16:colId xmlns:a16="http://schemas.microsoft.com/office/drawing/2014/main" val="1717508420"/>
                    </a:ext>
                  </a:extLst>
                </a:gridCol>
                <a:gridCol w="1260365">
                  <a:extLst>
                    <a:ext uri="{9D8B030D-6E8A-4147-A177-3AD203B41FA5}">
                      <a16:colId xmlns:a16="http://schemas.microsoft.com/office/drawing/2014/main" val="1403903741"/>
                    </a:ext>
                  </a:extLst>
                </a:gridCol>
              </a:tblGrid>
              <a:tr h="7024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DO NOW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LINKED LEARNING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UTV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ACTIVATE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PRIOR KNOWLEDGE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EXPLICIT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STRATEGY INSTRUCTION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MODELLING OF STRATEGY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MEMORISATION</a:t>
                      </a:r>
                      <a:r>
                        <a:rPr lang="en-GB" sz="1100" b="1" baseline="0" dirty="0">
                          <a:solidFill>
                            <a:schemeClr val="bg1"/>
                          </a:solidFill>
                        </a:rPr>
                        <a:t> OF STRATEGY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GUIDED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WE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INDEPENDENT</a:t>
                      </a:r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 PRACTICE</a:t>
                      </a:r>
                    </a:p>
                    <a:p>
                      <a:pPr algn="ctr"/>
                      <a:r>
                        <a:rPr lang="en-GB" sz="1200" b="1" baseline="0" dirty="0">
                          <a:solidFill>
                            <a:schemeClr val="bg1"/>
                          </a:solidFill>
                        </a:rPr>
                        <a:t>YOU DO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STRUCTURED REFLECTION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BF45FA-B4BB-46E6-8721-40B5C0D23BB6}"/>
              </a:ext>
            </a:extLst>
          </p:cNvPr>
          <p:cNvSpPr txBox="1"/>
          <p:nvPr/>
        </p:nvSpPr>
        <p:spPr>
          <a:xfrm>
            <a:off x="1482034" y="3075057"/>
            <a:ext cx="922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Why is it important that we write in PEEL?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8DC75-355C-45AF-AEE9-AAA1384F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92" y="4670979"/>
            <a:ext cx="1747206" cy="21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578</Words>
  <Application>Microsoft Office PowerPoint</Application>
  <PresentationFormat>Widescreen</PresentationFormat>
  <Paragraphs>160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Year 8 AP2 Revision</vt:lpstr>
      <vt:lpstr>PowerPoint Presentation</vt:lpstr>
      <vt:lpstr>PowerPoint Presentation</vt:lpstr>
      <vt:lpstr>PowerPoint Presentation</vt:lpstr>
      <vt:lpstr>PowerPoint Presentation</vt:lpstr>
      <vt:lpstr>Task: </vt:lpstr>
      <vt:lpstr>How did India change as a result of British colonisation?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Europe like in 1914?</dc:title>
  <dc:creator>Megan House</dc:creator>
  <cp:lastModifiedBy>Lydia Fraser</cp:lastModifiedBy>
  <cp:revision>85</cp:revision>
  <cp:lastPrinted>2023-04-27T15:42:43Z</cp:lastPrinted>
  <dcterms:created xsi:type="dcterms:W3CDTF">2023-04-18T10:24:11Z</dcterms:created>
  <dcterms:modified xsi:type="dcterms:W3CDTF">2024-03-11T13:48:12Z</dcterms:modified>
</cp:coreProperties>
</file>