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7" r:id="rId3"/>
    <p:sldId id="263" r:id="rId4"/>
    <p:sldId id="265" r:id="rId5"/>
    <p:sldId id="269" r:id="rId6"/>
    <p:sldId id="281" r:id="rId7"/>
    <p:sldId id="284" r:id="rId8"/>
    <p:sldId id="275" r:id="rId9"/>
    <p:sldId id="285" r:id="rId10"/>
    <p:sldId id="286" r:id="rId11"/>
    <p:sldId id="290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F41B202-7645-44B2-85AC-28E6B83755B5}">
          <p14:sldIdLst>
            <p14:sldId id="256"/>
            <p14:sldId id="287"/>
            <p14:sldId id="263"/>
            <p14:sldId id="265"/>
            <p14:sldId id="269"/>
            <p14:sldId id="281"/>
            <p14:sldId id="284"/>
            <p14:sldId id="275"/>
            <p14:sldId id="285"/>
            <p14:sldId id="286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79906" autoAdjust="0"/>
  </p:normalViewPr>
  <p:slideViewPr>
    <p:cSldViewPr snapToGrid="0">
      <p:cViewPr varScale="1">
        <p:scale>
          <a:sx n="63" d="100"/>
          <a:sy n="63" d="100"/>
        </p:scale>
        <p:origin x="4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0377A-FB83-469D-99E9-E3BCD68833C1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924E2-8BAC-4543-AA30-999434E90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55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/>
              <a:t>Edward the Confessor dies</a:t>
            </a:r>
          </a:p>
          <a:p>
            <a:pPr marL="228600" indent="-228600">
              <a:buAutoNum type="arabicPeriod"/>
            </a:pPr>
            <a:r>
              <a:rPr lang="en-GB" dirty="0"/>
              <a:t>Battle of Fulford Gate</a:t>
            </a:r>
          </a:p>
          <a:p>
            <a:pPr marL="228600" indent="-228600">
              <a:buAutoNum type="arabicPeriod"/>
            </a:pPr>
            <a:r>
              <a:rPr lang="en-GB" dirty="0"/>
              <a:t>Battle of Stamford Bridge</a:t>
            </a:r>
          </a:p>
          <a:p>
            <a:pPr marL="228600" indent="-228600">
              <a:buAutoNum type="arabicPeriod"/>
            </a:pPr>
            <a:r>
              <a:rPr lang="en-GB" dirty="0"/>
              <a:t>Battle of Hastings</a:t>
            </a:r>
          </a:p>
          <a:p>
            <a:pPr marL="228600" indent="-228600">
              <a:buAutoNum type="arabicPeriod"/>
            </a:pPr>
            <a:r>
              <a:rPr lang="en-GB" dirty="0"/>
              <a:t>William I crowned King of England. </a:t>
            </a:r>
          </a:p>
          <a:p>
            <a:pPr marL="228600" indent="-228600">
              <a:buAutoNum type="arabicPeriod"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There was a succession crisis because Edward died without leaving an heir, he had no children and he had supposedly promised the throne to quite a few people! William of Normandy, Harold Godwinson and Harald Hardrada.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924E2-8BAC-4543-AA30-999434E90FE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035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print for students if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924E2-8BAC-4543-AA30-999434E90FE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32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 left to right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Doomsday Book, Motte and Bailey castles, Violence, Feudal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924E2-8BAC-4543-AA30-999434E90FE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084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924E2-8BAC-4543-AA30-999434E90FE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545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students what they think significance means and write a definition together.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924E2-8BAC-4543-AA30-999434E90FE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179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Students to watch video and make notes, mind-map?</a:t>
            </a:r>
          </a:p>
          <a:p>
            <a:r>
              <a:rPr lang="en-GB" dirty="0"/>
              <a:t>Maybe you could see what they remember about the Magna Carta before watching the video.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924E2-8BAC-4543-AA30-999434E90FE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018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info from the video.</a:t>
            </a:r>
          </a:p>
          <a:p>
            <a:endParaRPr lang="en-GB" dirty="0"/>
          </a:p>
          <a:p>
            <a:r>
              <a:rPr lang="en-GB" dirty="0"/>
              <a:t>Please make sure students have two reasons for significance written down.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924E2-8BAC-4543-AA30-999434E90FE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05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924E2-8BAC-4543-AA30-999434E90FE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755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Worksheet in folder.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924E2-8BAC-4543-AA30-999434E90FE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234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Talk this through with students</a:t>
            </a:r>
          </a:p>
          <a:p>
            <a:r>
              <a:rPr lang="en-GB" dirty="0"/>
              <a:t>Point – Outline </a:t>
            </a:r>
          </a:p>
          <a:p>
            <a:r>
              <a:rPr lang="en-GB" dirty="0"/>
              <a:t>Evidence – provide additional info for point</a:t>
            </a:r>
          </a:p>
          <a:p>
            <a:r>
              <a:rPr lang="en-GB" dirty="0"/>
              <a:t>Explain – why your evidence allows you to answer the question</a:t>
            </a:r>
          </a:p>
          <a:p>
            <a:r>
              <a:rPr lang="en-GB" dirty="0"/>
              <a:t>Link – Refer back to Q.</a:t>
            </a:r>
          </a:p>
          <a:p>
            <a:r>
              <a:rPr lang="en-GB" dirty="0"/>
              <a:t>What should they include for each part of PEEL etc.</a:t>
            </a:r>
          </a:p>
          <a:p>
            <a:r>
              <a:rPr lang="en-GB" dirty="0"/>
              <a:t>You can use an example question if this would help.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924E2-8BAC-4543-AA30-999434E90FE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645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6591E-8788-4A81-8466-6B09056353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9F594D-11F0-4BA5-BD9B-DA94DE6D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E4A95-B6A5-4E57-98E6-5B7D66EC1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AD15-A0B6-4BBE-A6E6-59AA3BE919DB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7455D-7F41-4F94-B40A-9FDA529DD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721F4-6D68-468E-9402-DEE3C2B1C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A5A8-6243-40CB-9E47-209A88A2A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1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4F5A8-56AF-467A-A024-450F39E9C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6AF1B5-4B1D-4913-A49A-BA2FB1442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5D806-22FC-457E-AB26-0A442F68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AD15-A0B6-4BBE-A6E6-59AA3BE919DB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20948-C600-4FF9-A6AE-4032EA9C7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E4EE5-79A7-4B3E-B8C1-20152FDE3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A5A8-6243-40CB-9E47-209A88A2A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790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FF21DD-3CCB-45B0-BF0C-67B6585C77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CBA225-583A-45F7-8270-C2AD885367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78C0D-7549-40DC-80F7-1A02291BD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AD15-A0B6-4BBE-A6E6-59AA3BE919DB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50E85-241E-4A19-AED2-30DE41491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9C1B7-14F8-43CC-82E9-7002992E8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A5A8-6243-40CB-9E47-209A88A2A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36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1A3C4-B5EF-41B9-9028-933F06F88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57961-6FC7-4DA4-8259-BF38E075E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7A758-94E7-454D-9B17-5F4B6C083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AD15-A0B6-4BBE-A6E6-59AA3BE919DB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48834-FC84-490D-8827-926548F40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439BD-2E9F-4931-8BD0-71EA1DB76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A5A8-6243-40CB-9E47-209A88A2A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06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6C9A6-6F0F-4BEA-B06C-78AD92BE6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C9236-97A3-46A9-B88C-052394C46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CA6ED-EB0E-44DF-99D5-8AE46C309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AD15-A0B6-4BBE-A6E6-59AA3BE919DB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B9958-FDFF-49D5-95C4-65E91B5DC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70A95-F166-4337-B8E2-6F7CDE1E0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A5A8-6243-40CB-9E47-209A88A2A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488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37FC-EFAF-4029-BB80-C183BD43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520CE-FEA1-4527-BC3B-9319521EA3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3BCAD5-0A87-4D05-9FAA-98281A832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D896EE-0DB6-45CD-A4E8-2F6778F1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AD15-A0B6-4BBE-A6E6-59AA3BE919DB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9280EC-2C1D-44FD-808A-CE0DA4A14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50C49-4FCE-4B55-B827-0767803C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A5A8-6243-40CB-9E47-209A88A2A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64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C2BC3-E7C5-4DC4-9B8B-319ED8437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E6847-28DD-4E34-9D25-7F5F29407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2BB6BF-A472-416B-AA22-1D6E779BE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A2A4EE-6E78-43AA-814C-C967FC0742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334052-3372-4181-B5FB-266C9C952F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752B29-604A-4B1D-B866-7E807A09D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AD15-A0B6-4BBE-A6E6-59AA3BE919DB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6180A0-EAEC-406E-9613-E304698C9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8424A7-49F7-45E1-A13A-D8213D3F3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A5A8-6243-40CB-9E47-209A88A2A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676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6E4B8-1739-444F-8A41-C254294A0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164888-ED0A-42C2-9095-2972517B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AD15-A0B6-4BBE-A6E6-59AA3BE919DB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07593-DE2C-45F8-B0DC-A6946C79B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53547F-564D-4CAE-80F6-8F29A927B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A5A8-6243-40CB-9E47-209A88A2A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13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F4CFFB-D97C-4020-AD00-FF5563E6E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AD15-A0B6-4BBE-A6E6-59AA3BE919DB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4AF63F-4DAC-4C39-9AFE-BB13AD4C9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F77A7-B7CE-461B-A953-1C1A809CC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A5A8-6243-40CB-9E47-209A88A2A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96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4531-C513-4671-A45D-CCE2CD9A8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51D21-33D0-42A0-868E-11DDD0CA0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58E5D6-0C63-43F6-B348-73AFE6055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923DC-8169-4B24-AEC3-3E0263028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AD15-A0B6-4BBE-A6E6-59AA3BE919DB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93974-827D-40B3-943C-B8D12D56D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D1145-7A28-44F9-801E-4C36D9BCA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A5A8-6243-40CB-9E47-209A88A2A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1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1B3AA-1649-466B-B0A5-3CC075849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E02DC8-8D65-4C6F-A965-97677D9790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44734A-E927-4FBC-8A67-D2D59B0B8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3C367-3E45-4C1E-B861-1A36355ED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AD15-A0B6-4BBE-A6E6-59AA3BE919DB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0DFD8-CDF4-4713-B276-F7E8F8056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F3459-6B9B-4697-A180-7D57C8D53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A5A8-6243-40CB-9E47-209A88A2A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626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825539-2E4B-4314-AE9B-3544FE87C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28742-9213-44F0-950F-8AE9BACE2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840F4-1382-419F-BCCB-6E1362FC96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3AD15-A0B6-4BBE-A6E6-59AA3BE919DB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0914E-5869-4784-A5A4-DCF0FD0870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3363C-3485-464F-9DFA-7D76725F6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AA5A8-6243-40CB-9E47-209A88A2A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49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7xo4tUMdAMw?feature=oembed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7797-6F68-4113-AB42-18638EF8F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725120"/>
            <a:ext cx="9144000" cy="558736"/>
          </a:xfrm>
        </p:spPr>
        <p:txBody>
          <a:bodyPr>
            <a:normAutofit fontScale="90000"/>
          </a:bodyPr>
          <a:lstStyle/>
          <a:p>
            <a:r>
              <a:rPr lang="en-GB" sz="3600" b="1" u="sng" dirty="0">
                <a:latin typeface="+mn-lt"/>
              </a:rPr>
              <a:t>Year 7 AP2 Revision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3B36D4-6CA5-4245-BFCA-5A8C402B2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309176" y="1283856"/>
            <a:ext cx="11573648" cy="5366326"/>
          </a:xfrm>
        </p:spPr>
        <p:txBody>
          <a:bodyPr>
            <a:noAutofit/>
          </a:bodyPr>
          <a:lstStyle/>
          <a:p>
            <a:pPr algn="l"/>
            <a:r>
              <a:rPr lang="en-GB" sz="2800" b="1" dirty="0"/>
              <a:t>Do Now | Put these events in chronological order:</a:t>
            </a:r>
          </a:p>
          <a:p>
            <a:pPr marL="514350" indent="-514350" algn="l">
              <a:buFont typeface="+mj-lt"/>
              <a:buAutoNum type="arabicPeriod"/>
            </a:pPr>
            <a:endParaRPr lang="en-GB" sz="2800" dirty="0"/>
          </a:p>
          <a:p>
            <a:pPr marL="514350" indent="-514350" algn="l">
              <a:buFont typeface="+mj-lt"/>
              <a:buAutoNum type="arabicPeriod"/>
            </a:pPr>
            <a:r>
              <a:rPr lang="en-GB" sz="2800" dirty="0"/>
              <a:t>Battle of Hastings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z="2800" dirty="0"/>
              <a:t>William I is crowned King of England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z="2800" dirty="0"/>
              <a:t>The Battle of Fulford Gate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z="2800" dirty="0"/>
              <a:t>Edward the Confessor dies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z="2800" dirty="0"/>
              <a:t>The Battle of Stamford Bridge</a:t>
            </a:r>
            <a:br>
              <a:rPr lang="en-GB" sz="2800" dirty="0"/>
            </a:br>
            <a:endParaRPr lang="en-GB" sz="2800" dirty="0"/>
          </a:p>
          <a:p>
            <a:pPr algn="l"/>
            <a:r>
              <a:rPr lang="en-GB" sz="2800" b="1" dirty="0"/>
              <a:t>Challenge: </a:t>
            </a:r>
            <a:r>
              <a:rPr lang="en-GB" sz="2800" dirty="0"/>
              <a:t>Why was there a succession crisis in 1066?</a:t>
            </a:r>
          </a:p>
          <a:p>
            <a:pPr algn="l"/>
            <a:endParaRPr lang="en-GB" sz="2800" dirty="0"/>
          </a:p>
          <a:p>
            <a:pPr algn="l"/>
            <a:r>
              <a:rPr lang="en-GB" sz="2800" i="1" dirty="0"/>
              <a:t>There was a succession crisis in 1066 because…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6E09373-3E82-48CD-B370-A03F662AF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099111"/>
              </p:ext>
            </p:extLst>
          </p:nvPr>
        </p:nvGraphicFramePr>
        <p:xfrm>
          <a:off x="0" y="0"/>
          <a:ext cx="12191998" cy="70243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83654">
                  <a:extLst>
                    <a:ext uri="{9D8B030D-6E8A-4147-A177-3AD203B41FA5}">
                      <a16:colId xmlns:a16="http://schemas.microsoft.com/office/drawing/2014/main" val="4106951767"/>
                    </a:ext>
                  </a:extLst>
                </a:gridCol>
                <a:gridCol w="1183467">
                  <a:extLst>
                    <a:ext uri="{9D8B030D-6E8A-4147-A177-3AD203B41FA5}">
                      <a16:colId xmlns:a16="http://schemas.microsoft.com/office/drawing/2014/main" val="2417938619"/>
                    </a:ext>
                  </a:extLst>
                </a:gridCol>
                <a:gridCol w="806129">
                  <a:extLst>
                    <a:ext uri="{9D8B030D-6E8A-4147-A177-3AD203B41FA5}">
                      <a16:colId xmlns:a16="http://schemas.microsoft.com/office/drawing/2014/main" val="2271421385"/>
                    </a:ext>
                  </a:extLst>
                </a:gridCol>
                <a:gridCol w="1423589">
                  <a:extLst>
                    <a:ext uri="{9D8B030D-6E8A-4147-A177-3AD203B41FA5}">
                      <a16:colId xmlns:a16="http://schemas.microsoft.com/office/drawing/2014/main" val="2284476299"/>
                    </a:ext>
                  </a:extLst>
                </a:gridCol>
                <a:gridCol w="1337832">
                  <a:extLst>
                    <a:ext uri="{9D8B030D-6E8A-4147-A177-3AD203B41FA5}">
                      <a16:colId xmlns:a16="http://schemas.microsoft.com/office/drawing/2014/main" val="3992320354"/>
                    </a:ext>
                  </a:extLst>
                </a:gridCol>
                <a:gridCol w="1303527">
                  <a:extLst>
                    <a:ext uri="{9D8B030D-6E8A-4147-A177-3AD203B41FA5}">
                      <a16:colId xmlns:a16="http://schemas.microsoft.com/office/drawing/2014/main" val="812934503"/>
                    </a:ext>
                  </a:extLst>
                </a:gridCol>
                <a:gridCol w="1389287">
                  <a:extLst>
                    <a:ext uri="{9D8B030D-6E8A-4147-A177-3AD203B41FA5}">
                      <a16:colId xmlns:a16="http://schemas.microsoft.com/office/drawing/2014/main" val="145151928"/>
                    </a:ext>
                  </a:extLst>
                </a:gridCol>
                <a:gridCol w="1114861">
                  <a:extLst>
                    <a:ext uri="{9D8B030D-6E8A-4147-A177-3AD203B41FA5}">
                      <a16:colId xmlns:a16="http://schemas.microsoft.com/office/drawing/2014/main" val="146495227"/>
                    </a:ext>
                  </a:extLst>
                </a:gridCol>
                <a:gridCol w="1389287">
                  <a:extLst>
                    <a:ext uri="{9D8B030D-6E8A-4147-A177-3AD203B41FA5}">
                      <a16:colId xmlns:a16="http://schemas.microsoft.com/office/drawing/2014/main" val="1717508420"/>
                    </a:ext>
                  </a:extLst>
                </a:gridCol>
                <a:gridCol w="1260365">
                  <a:extLst>
                    <a:ext uri="{9D8B030D-6E8A-4147-A177-3AD203B41FA5}">
                      <a16:colId xmlns:a16="http://schemas.microsoft.com/office/drawing/2014/main" val="1403903741"/>
                    </a:ext>
                  </a:extLst>
                </a:gridCol>
              </a:tblGrid>
              <a:tr h="70243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DO NOW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LINKED LEARNING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UTV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ACTIVATE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PRIOR KNOWLEDGE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EXPLICIT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STRATEGY INSTRUCTION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MODELLING OF STRATEGY</a:t>
                      </a:r>
                    </a:p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MEMORISATION</a:t>
                      </a:r>
                      <a:r>
                        <a:rPr lang="en-GB" sz="1100" b="1" baseline="0" dirty="0">
                          <a:solidFill>
                            <a:schemeClr val="bg1"/>
                          </a:solidFill>
                        </a:rPr>
                        <a:t> OF STRATEGY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GUIDED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PRACTICE</a:t>
                      </a:r>
                    </a:p>
                    <a:p>
                      <a:pPr algn="ctr"/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WE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INDEPENDENT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PRACTICE</a:t>
                      </a:r>
                    </a:p>
                    <a:p>
                      <a:pPr algn="ctr"/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YOU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STRUCTURED REFLECTION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74444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F45E9754-68E5-4404-8D22-3368C4828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1161" y="4842850"/>
            <a:ext cx="1610837" cy="20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12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69301D00-C7E3-42EF-8B86-25B78EAE9F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510250"/>
              </p:ext>
            </p:extLst>
          </p:nvPr>
        </p:nvGraphicFramePr>
        <p:xfrm>
          <a:off x="473243" y="746760"/>
          <a:ext cx="11245514" cy="536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22757">
                  <a:extLst>
                    <a:ext uri="{9D8B030D-6E8A-4147-A177-3AD203B41FA5}">
                      <a16:colId xmlns:a16="http://schemas.microsoft.com/office/drawing/2014/main" val="2420467602"/>
                    </a:ext>
                  </a:extLst>
                </a:gridCol>
                <a:gridCol w="5622757">
                  <a:extLst>
                    <a:ext uri="{9D8B030D-6E8A-4147-A177-3AD203B41FA5}">
                      <a16:colId xmlns:a16="http://schemas.microsoft.com/office/drawing/2014/main" val="17840286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Similarities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Differences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292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/>
                        <a:t>Both medieval and modern towns are used for trade. People buy and sell things.</a:t>
                      </a:r>
                    </a:p>
                    <a:p>
                      <a:endParaRPr lang="en-GB" sz="2000" dirty="0"/>
                    </a:p>
                    <a:p>
                      <a:endParaRPr lang="en-GB" sz="2000" dirty="0"/>
                    </a:p>
                    <a:p>
                      <a:endParaRPr lang="en-GB" sz="2000" dirty="0"/>
                    </a:p>
                    <a:p>
                      <a:endParaRPr lang="en-GB" sz="2000" dirty="0"/>
                    </a:p>
                    <a:p>
                      <a:endParaRPr lang="en-GB" sz="2000" dirty="0"/>
                    </a:p>
                    <a:p>
                      <a:endParaRPr lang="en-GB" sz="2000" dirty="0"/>
                    </a:p>
                    <a:p>
                      <a:endParaRPr lang="en-GB" sz="2000" dirty="0"/>
                    </a:p>
                    <a:p>
                      <a:endParaRPr lang="en-GB" sz="2000" dirty="0"/>
                    </a:p>
                    <a:p>
                      <a:endParaRPr lang="en-GB" sz="2000" dirty="0"/>
                    </a:p>
                    <a:p>
                      <a:endParaRPr lang="en-GB" sz="2000" dirty="0"/>
                    </a:p>
                    <a:p>
                      <a:endParaRPr lang="en-GB" sz="2000" dirty="0"/>
                    </a:p>
                    <a:p>
                      <a:endParaRPr lang="en-GB" sz="2000" dirty="0"/>
                    </a:p>
                    <a:p>
                      <a:endParaRPr lang="en-GB" sz="2000" dirty="0"/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/>
                        <a:t>Modern towns are much cleaner as people are paid to collect rubbish and clean the streets.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780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542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BF8631C-5A95-41B0-A346-2419FAFBCC66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1998" cy="70243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83654">
                  <a:extLst>
                    <a:ext uri="{9D8B030D-6E8A-4147-A177-3AD203B41FA5}">
                      <a16:colId xmlns:a16="http://schemas.microsoft.com/office/drawing/2014/main" val="4106951767"/>
                    </a:ext>
                  </a:extLst>
                </a:gridCol>
                <a:gridCol w="1183467">
                  <a:extLst>
                    <a:ext uri="{9D8B030D-6E8A-4147-A177-3AD203B41FA5}">
                      <a16:colId xmlns:a16="http://schemas.microsoft.com/office/drawing/2014/main" val="2417938619"/>
                    </a:ext>
                  </a:extLst>
                </a:gridCol>
                <a:gridCol w="806129">
                  <a:extLst>
                    <a:ext uri="{9D8B030D-6E8A-4147-A177-3AD203B41FA5}">
                      <a16:colId xmlns:a16="http://schemas.microsoft.com/office/drawing/2014/main" val="2271421385"/>
                    </a:ext>
                  </a:extLst>
                </a:gridCol>
                <a:gridCol w="1423589">
                  <a:extLst>
                    <a:ext uri="{9D8B030D-6E8A-4147-A177-3AD203B41FA5}">
                      <a16:colId xmlns:a16="http://schemas.microsoft.com/office/drawing/2014/main" val="2284476299"/>
                    </a:ext>
                  </a:extLst>
                </a:gridCol>
                <a:gridCol w="1337832">
                  <a:extLst>
                    <a:ext uri="{9D8B030D-6E8A-4147-A177-3AD203B41FA5}">
                      <a16:colId xmlns:a16="http://schemas.microsoft.com/office/drawing/2014/main" val="3992320354"/>
                    </a:ext>
                  </a:extLst>
                </a:gridCol>
                <a:gridCol w="1303527">
                  <a:extLst>
                    <a:ext uri="{9D8B030D-6E8A-4147-A177-3AD203B41FA5}">
                      <a16:colId xmlns:a16="http://schemas.microsoft.com/office/drawing/2014/main" val="812934503"/>
                    </a:ext>
                  </a:extLst>
                </a:gridCol>
                <a:gridCol w="1389287">
                  <a:extLst>
                    <a:ext uri="{9D8B030D-6E8A-4147-A177-3AD203B41FA5}">
                      <a16:colId xmlns:a16="http://schemas.microsoft.com/office/drawing/2014/main" val="145151928"/>
                    </a:ext>
                  </a:extLst>
                </a:gridCol>
                <a:gridCol w="1114861">
                  <a:extLst>
                    <a:ext uri="{9D8B030D-6E8A-4147-A177-3AD203B41FA5}">
                      <a16:colId xmlns:a16="http://schemas.microsoft.com/office/drawing/2014/main" val="146495227"/>
                    </a:ext>
                  </a:extLst>
                </a:gridCol>
                <a:gridCol w="1389287">
                  <a:extLst>
                    <a:ext uri="{9D8B030D-6E8A-4147-A177-3AD203B41FA5}">
                      <a16:colId xmlns:a16="http://schemas.microsoft.com/office/drawing/2014/main" val="1717508420"/>
                    </a:ext>
                  </a:extLst>
                </a:gridCol>
                <a:gridCol w="1260365">
                  <a:extLst>
                    <a:ext uri="{9D8B030D-6E8A-4147-A177-3AD203B41FA5}">
                      <a16:colId xmlns:a16="http://schemas.microsoft.com/office/drawing/2014/main" val="1403903741"/>
                    </a:ext>
                  </a:extLst>
                </a:gridCol>
              </a:tblGrid>
              <a:tr h="70243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DO NOW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LINKED LEARNING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UTV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ACTIVATE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PRIOR KNOWLEDGE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EXPLICIT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STRATEGY INSTRUCTION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MODELLING OF STRATEGY</a:t>
                      </a:r>
                    </a:p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MEMORISATION</a:t>
                      </a:r>
                      <a:r>
                        <a:rPr lang="en-GB" sz="1100" b="1" baseline="0" dirty="0">
                          <a:solidFill>
                            <a:schemeClr val="bg1"/>
                          </a:solidFill>
                        </a:rPr>
                        <a:t> OF STRATEGY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GUIDED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PRACTICE</a:t>
                      </a:r>
                    </a:p>
                    <a:p>
                      <a:pPr algn="ctr"/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WE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INDEPENDENT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PRACTICE</a:t>
                      </a:r>
                    </a:p>
                    <a:p>
                      <a:pPr algn="ctr"/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YOU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STRUCTURED REFLECTION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744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3BF45FA-B4BB-46E6-8721-40B5C0D23BB6}"/>
              </a:ext>
            </a:extLst>
          </p:cNvPr>
          <p:cNvSpPr txBox="1"/>
          <p:nvPr/>
        </p:nvSpPr>
        <p:spPr>
          <a:xfrm>
            <a:off x="1482034" y="3075057"/>
            <a:ext cx="922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Why is it important that we write in PEEL?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B8DC75-355C-45AF-AEE9-AAA1384FB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4792" y="4670979"/>
            <a:ext cx="1747206" cy="218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90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6E09373-3E82-48CD-B370-A03F662AF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441545"/>
              </p:ext>
            </p:extLst>
          </p:nvPr>
        </p:nvGraphicFramePr>
        <p:xfrm>
          <a:off x="0" y="0"/>
          <a:ext cx="12191998" cy="70243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83654">
                  <a:extLst>
                    <a:ext uri="{9D8B030D-6E8A-4147-A177-3AD203B41FA5}">
                      <a16:colId xmlns:a16="http://schemas.microsoft.com/office/drawing/2014/main" val="4106951767"/>
                    </a:ext>
                  </a:extLst>
                </a:gridCol>
                <a:gridCol w="1183467">
                  <a:extLst>
                    <a:ext uri="{9D8B030D-6E8A-4147-A177-3AD203B41FA5}">
                      <a16:colId xmlns:a16="http://schemas.microsoft.com/office/drawing/2014/main" val="2417938619"/>
                    </a:ext>
                  </a:extLst>
                </a:gridCol>
                <a:gridCol w="806129">
                  <a:extLst>
                    <a:ext uri="{9D8B030D-6E8A-4147-A177-3AD203B41FA5}">
                      <a16:colId xmlns:a16="http://schemas.microsoft.com/office/drawing/2014/main" val="2271421385"/>
                    </a:ext>
                  </a:extLst>
                </a:gridCol>
                <a:gridCol w="1423589">
                  <a:extLst>
                    <a:ext uri="{9D8B030D-6E8A-4147-A177-3AD203B41FA5}">
                      <a16:colId xmlns:a16="http://schemas.microsoft.com/office/drawing/2014/main" val="2284476299"/>
                    </a:ext>
                  </a:extLst>
                </a:gridCol>
                <a:gridCol w="1337832">
                  <a:extLst>
                    <a:ext uri="{9D8B030D-6E8A-4147-A177-3AD203B41FA5}">
                      <a16:colId xmlns:a16="http://schemas.microsoft.com/office/drawing/2014/main" val="3992320354"/>
                    </a:ext>
                  </a:extLst>
                </a:gridCol>
                <a:gridCol w="1303527">
                  <a:extLst>
                    <a:ext uri="{9D8B030D-6E8A-4147-A177-3AD203B41FA5}">
                      <a16:colId xmlns:a16="http://schemas.microsoft.com/office/drawing/2014/main" val="812934503"/>
                    </a:ext>
                  </a:extLst>
                </a:gridCol>
                <a:gridCol w="1389287">
                  <a:extLst>
                    <a:ext uri="{9D8B030D-6E8A-4147-A177-3AD203B41FA5}">
                      <a16:colId xmlns:a16="http://schemas.microsoft.com/office/drawing/2014/main" val="145151928"/>
                    </a:ext>
                  </a:extLst>
                </a:gridCol>
                <a:gridCol w="1114861">
                  <a:extLst>
                    <a:ext uri="{9D8B030D-6E8A-4147-A177-3AD203B41FA5}">
                      <a16:colId xmlns:a16="http://schemas.microsoft.com/office/drawing/2014/main" val="146495227"/>
                    </a:ext>
                  </a:extLst>
                </a:gridCol>
                <a:gridCol w="1389287">
                  <a:extLst>
                    <a:ext uri="{9D8B030D-6E8A-4147-A177-3AD203B41FA5}">
                      <a16:colId xmlns:a16="http://schemas.microsoft.com/office/drawing/2014/main" val="1717508420"/>
                    </a:ext>
                  </a:extLst>
                </a:gridCol>
                <a:gridCol w="1260365">
                  <a:extLst>
                    <a:ext uri="{9D8B030D-6E8A-4147-A177-3AD203B41FA5}">
                      <a16:colId xmlns:a16="http://schemas.microsoft.com/office/drawing/2014/main" val="1403903741"/>
                    </a:ext>
                  </a:extLst>
                </a:gridCol>
              </a:tblGrid>
              <a:tr h="70243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DO NOW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LINKED LEARNING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UTV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ACTIVATE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PRIOR KNOWLEDGE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EXPLICIT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STRATEGY INSTRUCTION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MODELLING OF STRATEGY</a:t>
                      </a:r>
                    </a:p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MEMORISATION</a:t>
                      </a:r>
                      <a:r>
                        <a:rPr lang="en-GB" sz="1100" b="1" baseline="0" dirty="0">
                          <a:solidFill>
                            <a:schemeClr val="bg1"/>
                          </a:solidFill>
                        </a:rPr>
                        <a:t> OF STRATEGY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GUIDED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PRACTICE</a:t>
                      </a:r>
                    </a:p>
                    <a:p>
                      <a:pPr algn="ctr"/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WE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INDEPENDENT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PRACTICE</a:t>
                      </a:r>
                    </a:p>
                    <a:p>
                      <a:pPr algn="ctr"/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YOU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STRUCTURED REFLECTION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7444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EA0EEB7-6BC6-4FF3-A48B-9FC91FD717B8}"/>
              </a:ext>
            </a:extLst>
          </p:cNvPr>
          <p:cNvSpPr txBox="1"/>
          <p:nvPr/>
        </p:nvSpPr>
        <p:spPr>
          <a:xfrm>
            <a:off x="176462" y="906539"/>
            <a:ext cx="11839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/>
              <a:t>How did William I establish his authority and power as King in 1066?</a:t>
            </a:r>
            <a:br>
              <a:rPr lang="en-GB" sz="3200" u="sng" dirty="0"/>
            </a:br>
            <a:br>
              <a:rPr lang="en-GB" sz="3200" u="sng" dirty="0"/>
            </a:br>
            <a:r>
              <a:rPr lang="en-GB" sz="3200" u="sng" dirty="0"/>
              <a:t>Use the picture clues below to help you remember the four ways:</a:t>
            </a:r>
          </a:p>
        </p:txBody>
      </p:sp>
      <p:pic>
        <p:nvPicPr>
          <p:cNvPr id="1026" name="Picture 2" descr="The Domesday Book - William's control of England - KS3 History - homework  help for year 7, 8 and 9. - BBC Bitesize">
            <a:extLst>
              <a:ext uri="{FF2B5EF4-FFF2-40B4-BE49-F238E27FC236}">
                <a16:creationId xmlns:a16="http://schemas.microsoft.com/office/drawing/2014/main" id="{E1F95547-2E38-4F70-973F-3BBF19020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62" y="2680301"/>
            <a:ext cx="3585862" cy="202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A1726F-A091-401D-A1F3-8DD1868335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21" t="-1429" r="23534" b="17203"/>
          <a:stretch/>
        </p:blipFill>
        <p:spPr>
          <a:xfrm>
            <a:off x="5176001" y="2835229"/>
            <a:ext cx="1865451" cy="31395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2823ED-F89A-4BE7-A634-118E5670BA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12" b="98371" l="6250" r="96711">
                        <a14:foregroundMark x1="16447" y1="86645" x2="16447" y2="86645"/>
                        <a14:foregroundMark x1="17763" y1="91205" x2="85526" y2="93811"/>
                        <a14:foregroundMark x1="12500" y1="93811" x2="14803" y2="79153"/>
                        <a14:foregroundMark x1="7237" y1="87622" x2="12500" y2="75896"/>
                        <a14:foregroundMark x1="9539" y1="90554" x2="87500" y2="93485"/>
                        <a14:foregroundMark x1="80921" y1="85993" x2="33553" y2="77850"/>
                        <a14:foregroundMark x1="33553" y1="77850" x2="33553" y2="77850"/>
                        <a14:foregroundMark x1="77961" y1="78502" x2="17763" y2="77524"/>
                        <a14:foregroundMark x1="13816" y1="74919" x2="50658" y2="74593"/>
                        <a14:foregroundMark x1="50658" y1="74593" x2="80592" y2="74919"/>
                        <a14:foregroundMark x1="80592" y1="74919" x2="90461" y2="88925"/>
                        <a14:foregroundMark x1="90461" y1="88925" x2="26316" y2="89577"/>
                        <a14:foregroundMark x1="26316" y1="89577" x2="17763" y2="80782"/>
                        <a14:foregroundMark x1="97368" y1="94788" x2="85855" y2="81433"/>
                        <a14:foregroundMark x1="48355" y1="25081" x2="54276" y2="5863"/>
                        <a14:foregroundMark x1="8882" y1="95765" x2="88158" y2="95765"/>
                        <a14:foregroundMark x1="6250" y1="98371" x2="17105" y2="778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37074" y="2835229"/>
            <a:ext cx="3768445" cy="38056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8EA54D-A6F8-4E96-990F-B2FACD06BD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688" r="94479">
                        <a14:foregroundMark x1="5104" y1="75111" x2="4688" y2="71333"/>
                        <a14:foregroundMark x1="7604" y1="85111" x2="25000" y2="88889"/>
                        <a14:foregroundMark x1="25000" y1="88889" x2="60417" y2="85111"/>
                        <a14:foregroundMark x1="94479" y1="66000" x2="91458" y2="66000"/>
                        <a14:foregroundMark x1="92292" y1="48667" x2="94479" y2="47778"/>
                        <a14:foregroundMark x1="47188" y1="15111" x2="60417" y2="10444"/>
                        <a14:foregroundMark x1="60417" y1="10444" x2="60417" y2="10444"/>
                        <a14:foregroundMark x1="63021" y1="16000" x2="47604" y2="11556"/>
                        <a14:foregroundMark x1="47604" y1="11556" x2="47604" y2="11556"/>
                        <a14:foregroundMark x1="7604" y1="52222" x2="11458" y2="50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1935" y="5091541"/>
            <a:ext cx="3768445" cy="17664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2AFB6C-FB3C-4A69-A602-CB810068C2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65320" y="2596809"/>
            <a:ext cx="1613802" cy="202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54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E8F6B6A-3B42-4BDE-8026-DBC99A464CD8}"/>
              </a:ext>
            </a:extLst>
          </p:cNvPr>
          <p:cNvGrpSpPr/>
          <p:nvPr/>
        </p:nvGrpSpPr>
        <p:grpSpPr>
          <a:xfrm>
            <a:off x="766486" y="967666"/>
            <a:ext cx="7189721" cy="5655076"/>
            <a:chOff x="1152641" y="1166842"/>
            <a:chExt cx="6718587" cy="5018030"/>
          </a:xfrm>
        </p:grpSpPr>
        <p:sp>
          <p:nvSpPr>
            <p:cNvPr id="4" name="Subtitle 2">
              <a:extLst>
                <a:ext uri="{FF2B5EF4-FFF2-40B4-BE49-F238E27FC236}">
                  <a16:creationId xmlns:a16="http://schemas.microsoft.com/office/drawing/2014/main" id="{2CA79299-6D5B-4060-8318-1903C28E6CAA}"/>
                </a:ext>
              </a:extLst>
            </p:cNvPr>
            <p:cNvSpPr txBox="1">
              <a:spLocks/>
            </p:cNvSpPr>
            <p:nvPr/>
          </p:nvSpPr>
          <p:spPr>
            <a:xfrm>
              <a:off x="2052320" y="2805138"/>
              <a:ext cx="5818908" cy="1655762"/>
            </a:xfrm>
            <a:ln>
              <a:solidFill>
                <a:srgbClr val="426EBD"/>
              </a:solidFill>
            </a:ln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accent5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b="1" dirty="0">
                  <a:solidFill>
                    <a:schemeClr val="accent6"/>
                  </a:solidFill>
                </a:rPr>
                <a:t>What are we going to learn today?</a:t>
              </a:r>
            </a:p>
            <a:p>
              <a:pPr algn="l"/>
              <a:r>
                <a:rPr lang="en-GB" sz="2800" b="1" dirty="0">
                  <a:solidFill>
                    <a:schemeClr val="tx1"/>
                  </a:solidFill>
                </a:rPr>
                <a:t>Today we will be revising knowledge and exam skills we will need to do well in our AP2</a:t>
              </a:r>
            </a:p>
          </p:txBody>
        </p:sp>
        <p:sp>
          <p:nvSpPr>
            <p:cNvPr id="5" name="Subtitle 2">
              <a:extLst>
                <a:ext uri="{FF2B5EF4-FFF2-40B4-BE49-F238E27FC236}">
                  <a16:creationId xmlns:a16="http://schemas.microsoft.com/office/drawing/2014/main" id="{85418257-3689-4B71-BA19-568CE3E3D0E5}"/>
                </a:ext>
              </a:extLst>
            </p:cNvPr>
            <p:cNvSpPr txBox="1">
              <a:spLocks/>
            </p:cNvSpPr>
            <p:nvPr/>
          </p:nvSpPr>
          <p:spPr>
            <a:xfrm>
              <a:off x="2052320" y="4529110"/>
              <a:ext cx="5364479" cy="1655762"/>
            </a:xfrm>
            <a:ln>
              <a:solidFill>
                <a:srgbClr val="426EBD"/>
              </a:solidFill>
            </a:ln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accent5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b="1" dirty="0">
                  <a:solidFill>
                    <a:schemeClr val="accent6"/>
                  </a:solidFill>
                </a:rPr>
                <a:t>What will we learn next?</a:t>
              </a:r>
            </a:p>
            <a:p>
              <a:pPr algn="l"/>
              <a:r>
                <a:rPr lang="en-GB" sz="2800" b="1" dirty="0">
                  <a:solidFill>
                    <a:schemeClr val="tx1"/>
                  </a:solidFill>
                </a:rPr>
                <a:t>We will be carrying on with Early Modern Europe Lessons.</a:t>
              </a:r>
            </a:p>
          </p:txBody>
        </p:sp>
        <p:sp>
          <p:nvSpPr>
            <p:cNvPr id="7" name="Subtitle 2">
              <a:extLst>
                <a:ext uri="{FF2B5EF4-FFF2-40B4-BE49-F238E27FC236}">
                  <a16:creationId xmlns:a16="http://schemas.microsoft.com/office/drawing/2014/main" id="{447CC274-DEFD-44F5-A6EA-D1A4A23E7BFC}"/>
                </a:ext>
              </a:extLst>
            </p:cNvPr>
            <p:cNvSpPr txBox="1">
              <a:spLocks/>
            </p:cNvSpPr>
            <p:nvPr/>
          </p:nvSpPr>
          <p:spPr>
            <a:xfrm>
              <a:off x="2052320" y="1166842"/>
              <a:ext cx="5536276" cy="1655762"/>
            </a:xfrm>
            <a:ln>
              <a:solidFill>
                <a:srgbClr val="426EBD"/>
              </a:solidFill>
            </a:ln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accent5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b="1" dirty="0">
                  <a:solidFill>
                    <a:schemeClr val="accent6"/>
                  </a:solidFill>
                </a:rPr>
                <a:t>What did we learn before?</a:t>
              </a:r>
            </a:p>
          </p:txBody>
        </p:sp>
        <p:pic>
          <p:nvPicPr>
            <p:cNvPr id="8" name="Picture 2" descr="link Icon 1149038">
              <a:extLst>
                <a:ext uri="{FF2B5EF4-FFF2-40B4-BE49-F238E27FC236}">
                  <a16:creationId xmlns:a16="http://schemas.microsoft.com/office/drawing/2014/main" id="{1C9888EB-50BE-4694-9D48-838C67B461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5461" y="1852638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link Icon 1149038">
              <a:extLst>
                <a:ext uri="{FF2B5EF4-FFF2-40B4-BE49-F238E27FC236}">
                  <a16:creationId xmlns:a16="http://schemas.microsoft.com/office/drawing/2014/main" id="{2615DF68-79AE-45B1-8148-AF0F8434A9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641" y="3780630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3D0F262-C215-4BB9-A9F0-B065BE9E9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12353"/>
              </p:ext>
            </p:extLst>
          </p:nvPr>
        </p:nvGraphicFramePr>
        <p:xfrm>
          <a:off x="0" y="0"/>
          <a:ext cx="12191998" cy="70243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83654">
                  <a:extLst>
                    <a:ext uri="{9D8B030D-6E8A-4147-A177-3AD203B41FA5}">
                      <a16:colId xmlns:a16="http://schemas.microsoft.com/office/drawing/2014/main" val="4106951767"/>
                    </a:ext>
                  </a:extLst>
                </a:gridCol>
                <a:gridCol w="1183467">
                  <a:extLst>
                    <a:ext uri="{9D8B030D-6E8A-4147-A177-3AD203B41FA5}">
                      <a16:colId xmlns:a16="http://schemas.microsoft.com/office/drawing/2014/main" val="2417938619"/>
                    </a:ext>
                  </a:extLst>
                </a:gridCol>
                <a:gridCol w="806129">
                  <a:extLst>
                    <a:ext uri="{9D8B030D-6E8A-4147-A177-3AD203B41FA5}">
                      <a16:colId xmlns:a16="http://schemas.microsoft.com/office/drawing/2014/main" val="2271421385"/>
                    </a:ext>
                  </a:extLst>
                </a:gridCol>
                <a:gridCol w="1423589">
                  <a:extLst>
                    <a:ext uri="{9D8B030D-6E8A-4147-A177-3AD203B41FA5}">
                      <a16:colId xmlns:a16="http://schemas.microsoft.com/office/drawing/2014/main" val="2284476299"/>
                    </a:ext>
                  </a:extLst>
                </a:gridCol>
                <a:gridCol w="1337832">
                  <a:extLst>
                    <a:ext uri="{9D8B030D-6E8A-4147-A177-3AD203B41FA5}">
                      <a16:colId xmlns:a16="http://schemas.microsoft.com/office/drawing/2014/main" val="3992320354"/>
                    </a:ext>
                  </a:extLst>
                </a:gridCol>
                <a:gridCol w="1303527">
                  <a:extLst>
                    <a:ext uri="{9D8B030D-6E8A-4147-A177-3AD203B41FA5}">
                      <a16:colId xmlns:a16="http://schemas.microsoft.com/office/drawing/2014/main" val="812934503"/>
                    </a:ext>
                  </a:extLst>
                </a:gridCol>
                <a:gridCol w="1389287">
                  <a:extLst>
                    <a:ext uri="{9D8B030D-6E8A-4147-A177-3AD203B41FA5}">
                      <a16:colId xmlns:a16="http://schemas.microsoft.com/office/drawing/2014/main" val="145151928"/>
                    </a:ext>
                  </a:extLst>
                </a:gridCol>
                <a:gridCol w="1114861">
                  <a:extLst>
                    <a:ext uri="{9D8B030D-6E8A-4147-A177-3AD203B41FA5}">
                      <a16:colId xmlns:a16="http://schemas.microsoft.com/office/drawing/2014/main" val="146495227"/>
                    </a:ext>
                  </a:extLst>
                </a:gridCol>
                <a:gridCol w="1389287">
                  <a:extLst>
                    <a:ext uri="{9D8B030D-6E8A-4147-A177-3AD203B41FA5}">
                      <a16:colId xmlns:a16="http://schemas.microsoft.com/office/drawing/2014/main" val="1717508420"/>
                    </a:ext>
                  </a:extLst>
                </a:gridCol>
                <a:gridCol w="1260365">
                  <a:extLst>
                    <a:ext uri="{9D8B030D-6E8A-4147-A177-3AD203B41FA5}">
                      <a16:colId xmlns:a16="http://schemas.microsoft.com/office/drawing/2014/main" val="1403903741"/>
                    </a:ext>
                  </a:extLst>
                </a:gridCol>
              </a:tblGrid>
              <a:tr h="70243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DO NOW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LINKED LEARNING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UTV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ACTIVATE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PRIOR KNOWLEDGE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EXPLICIT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STRATEGY INSTRUCTION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MODELLING OF STRATEGY</a:t>
                      </a:r>
                    </a:p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MEMORISATION</a:t>
                      </a:r>
                      <a:r>
                        <a:rPr lang="en-GB" sz="1100" b="1" baseline="0" dirty="0">
                          <a:solidFill>
                            <a:schemeClr val="bg1"/>
                          </a:solidFill>
                        </a:rPr>
                        <a:t> OF STRATEGY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GUIDED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PRACTICE</a:t>
                      </a:r>
                    </a:p>
                    <a:p>
                      <a:pPr algn="ctr"/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WE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INDEPENDENT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PRACTICE</a:t>
                      </a:r>
                    </a:p>
                    <a:p>
                      <a:pPr algn="ctr"/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YOU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STRUCTURED REFLECTION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7444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BF637B0-7AB4-46A7-A344-FD4534404145}"/>
              </a:ext>
            </a:extLst>
          </p:cNvPr>
          <p:cNvSpPr txBox="1"/>
          <p:nvPr/>
        </p:nvSpPr>
        <p:spPr>
          <a:xfrm>
            <a:off x="8432680" y="2882227"/>
            <a:ext cx="3469305" cy="2062103"/>
          </a:xfrm>
          <a:prstGeom prst="rect">
            <a:avLst/>
          </a:prstGeom>
          <a:solidFill>
            <a:srgbClr val="70AD47"/>
          </a:solidFill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have we learnt about in our history lessons in Y7 so far?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960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9331551-8902-48AF-B690-B4F4D8081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422992"/>
              </p:ext>
            </p:extLst>
          </p:nvPr>
        </p:nvGraphicFramePr>
        <p:xfrm>
          <a:off x="307757" y="1128315"/>
          <a:ext cx="11576484" cy="238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1551">
                  <a:extLst>
                    <a:ext uri="{9D8B030D-6E8A-4147-A177-3AD203B41FA5}">
                      <a16:colId xmlns:a16="http://schemas.microsoft.com/office/drawing/2014/main" val="969194540"/>
                    </a:ext>
                  </a:extLst>
                </a:gridCol>
                <a:gridCol w="2124364">
                  <a:extLst>
                    <a:ext uri="{9D8B030D-6E8A-4147-A177-3AD203B41FA5}">
                      <a16:colId xmlns:a16="http://schemas.microsoft.com/office/drawing/2014/main" val="4204086532"/>
                    </a:ext>
                  </a:extLst>
                </a:gridCol>
                <a:gridCol w="5384800">
                  <a:extLst>
                    <a:ext uri="{9D8B030D-6E8A-4147-A177-3AD203B41FA5}">
                      <a16:colId xmlns:a16="http://schemas.microsoft.com/office/drawing/2014/main" val="1138048164"/>
                    </a:ext>
                  </a:extLst>
                </a:gridCol>
                <a:gridCol w="1705769">
                  <a:extLst>
                    <a:ext uri="{9D8B030D-6E8A-4147-A177-3AD203B41FA5}">
                      <a16:colId xmlns:a16="http://schemas.microsoft.com/office/drawing/2014/main" val="1063035518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Word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Image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Definition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Word Class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23752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l"/>
                      <a:r>
                        <a:rPr lang="en-GB" sz="2800" dirty="0"/>
                        <a:t>Significance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Noun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583072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DCAC3D4-4299-4CE2-B850-659499DF3B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32380"/>
              </p:ext>
            </p:extLst>
          </p:nvPr>
        </p:nvGraphicFramePr>
        <p:xfrm>
          <a:off x="0" y="0"/>
          <a:ext cx="12191998" cy="70243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83654">
                  <a:extLst>
                    <a:ext uri="{9D8B030D-6E8A-4147-A177-3AD203B41FA5}">
                      <a16:colId xmlns:a16="http://schemas.microsoft.com/office/drawing/2014/main" val="4106951767"/>
                    </a:ext>
                  </a:extLst>
                </a:gridCol>
                <a:gridCol w="1183467">
                  <a:extLst>
                    <a:ext uri="{9D8B030D-6E8A-4147-A177-3AD203B41FA5}">
                      <a16:colId xmlns:a16="http://schemas.microsoft.com/office/drawing/2014/main" val="2417938619"/>
                    </a:ext>
                  </a:extLst>
                </a:gridCol>
                <a:gridCol w="806129">
                  <a:extLst>
                    <a:ext uri="{9D8B030D-6E8A-4147-A177-3AD203B41FA5}">
                      <a16:colId xmlns:a16="http://schemas.microsoft.com/office/drawing/2014/main" val="2271421385"/>
                    </a:ext>
                  </a:extLst>
                </a:gridCol>
                <a:gridCol w="1423589">
                  <a:extLst>
                    <a:ext uri="{9D8B030D-6E8A-4147-A177-3AD203B41FA5}">
                      <a16:colId xmlns:a16="http://schemas.microsoft.com/office/drawing/2014/main" val="2284476299"/>
                    </a:ext>
                  </a:extLst>
                </a:gridCol>
                <a:gridCol w="1337832">
                  <a:extLst>
                    <a:ext uri="{9D8B030D-6E8A-4147-A177-3AD203B41FA5}">
                      <a16:colId xmlns:a16="http://schemas.microsoft.com/office/drawing/2014/main" val="3992320354"/>
                    </a:ext>
                  </a:extLst>
                </a:gridCol>
                <a:gridCol w="1303527">
                  <a:extLst>
                    <a:ext uri="{9D8B030D-6E8A-4147-A177-3AD203B41FA5}">
                      <a16:colId xmlns:a16="http://schemas.microsoft.com/office/drawing/2014/main" val="812934503"/>
                    </a:ext>
                  </a:extLst>
                </a:gridCol>
                <a:gridCol w="1389287">
                  <a:extLst>
                    <a:ext uri="{9D8B030D-6E8A-4147-A177-3AD203B41FA5}">
                      <a16:colId xmlns:a16="http://schemas.microsoft.com/office/drawing/2014/main" val="145151928"/>
                    </a:ext>
                  </a:extLst>
                </a:gridCol>
                <a:gridCol w="1114861">
                  <a:extLst>
                    <a:ext uri="{9D8B030D-6E8A-4147-A177-3AD203B41FA5}">
                      <a16:colId xmlns:a16="http://schemas.microsoft.com/office/drawing/2014/main" val="146495227"/>
                    </a:ext>
                  </a:extLst>
                </a:gridCol>
                <a:gridCol w="1389287">
                  <a:extLst>
                    <a:ext uri="{9D8B030D-6E8A-4147-A177-3AD203B41FA5}">
                      <a16:colId xmlns:a16="http://schemas.microsoft.com/office/drawing/2014/main" val="1717508420"/>
                    </a:ext>
                  </a:extLst>
                </a:gridCol>
                <a:gridCol w="1260365">
                  <a:extLst>
                    <a:ext uri="{9D8B030D-6E8A-4147-A177-3AD203B41FA5}">
                      <a16:colId xmlns:a16="http://schemas.microsoft.com/office/drawing/2014/main" val="1403903741"/>
                    </a:ext>
                  </a:extLst>
                </a:gridCol>
              </a:tblGrid>
              <a:tr h="70243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DO NOW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LINKED LEARNING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UTV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ACTIVATE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PRIOR KNOWLEDGE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EXPLICIT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STRATEGY INSTRUCTION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MODELLING OF STRATEGY</a:t>
                      </a:r>
                    </a:p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MEMORISATION</a:t>
                      </a:r>
                      <a:r>
                        <a:rPr lang="en-GB" sz="1100" b="1" baseline="0" dirty="0">
                          <a:solidFill>
                            <a:schemeClr val="bg1"/>
                          </a:solidFill>
                        </a:rPr>
                        <a:t> OF STRATEGY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GUIDED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PRACTICE</a:t>
                      </a:r>
                    </a:p>
                    <a:p>
                      <a:pPr algn="ctr"/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WE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INDEPENDENT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PRACTICE</a:t>
                      </a:r>
                    </a:p>
                    <a:p>
                      <a:pPr algn="ctr"/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YOU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STRUCTURED REFLECTION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7444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A99E4E1-75F0-459D-A77B-174A665B4C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25" r="11263" b="17700"/>
          <a:stretch/>
        </p:blipFill>
        <p:spPr>
          <a:xfrm>
            <a:off x="3080082" y="2048519"/>
            <a:ext cx="1283371" cy="13804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A1910F-0253-4E41-AFFD-6791C34A7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4601" y="4672253"/>
            <a:ext cx="1747397" cy="218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1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6E09373-3E82-48CD-B370-A03F662AF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249943"/>
              </p:ext>
            </p:extLst>
          </p:nvPr>
        </p:nvGraphicFramePr>
        <p:xfrm>
          <a:off x="0" y="0"/>
          <a:ext cx="12191998" cy="70243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83654">
                  <a:extLst>
                    <a:ext uri="{9D8B030D-6E8A-4147-A177-3AD203B41FA5}">
                      <a16:colId xmlns:a16="http://schemas.microsoft.com/office/drawing/2014/main" val="4106951767"/>
                    </a:ext>
                  </a:extLst>
                </a:gridCol>
                <a:gridCol w="1183467">
                  <a:extLst>
                    <a:ext uri="{9D8B030D-6E8A-4147-A177-3AD203B41FA5}">
                      <a16:colId xmlns:a16="http://schemas.microsoft.com/office/drawing/2014/main" val="2417938619"/>
                    </a:ext>
                  </a:extLst>
                </a:gridCol>
                <a:gridCol w="806129">
                  <a:extLst>
                    <a:ext uri="{9D8B030D-6E8A-4147-A177-3AD203B41FA5}">
                      <a16:colId xmlns:a16="http://schemas.microsoft.com/office/drawing/2014/main" val="2271421385"/>
                    </a:ext>
                  </a:extLst>
                </a:gridCol>
                <a:gridCol w="1423589">
                  <a:extLst>
                    <a:ext uri="{9D8B030D-6E8A-4147-A177-3AD203B41FA5}">
                      <a16:colId xmlns:a16="http://schemas.microsoft.com/office/drawing/2014/main" val="2284476299"/>
                    </a:ext>
                  </a:extLst>
                </a:gridCol>
                <a:gridCol w="1337832">
                  <a:extLst>
                    <a:ext uri="{9D8B030D-6E8A-4147-A177-3AD203B41FA5}">
                      <a16:colId xmlns:a16="http://schemas.microsoft.com/office/drawing/2014/main" val="3992320354"/>
                    </a:ext>
                  </a:extLst>
                </a:gridCol>
                <a:gridCol w="1303527">
                  <a:extLst>
                    <a:ext uri="{9D8B030D-6E8A-4147-A177-3AD203B41FA5}">
                      <a16:colId xmlns:a16="http://schemas.microsoft.com/office/drawing/2014/main" val="812934503"/>
                    </a:ext>
                  </a:extLst>
                </a:gridCol>
                <a:gridCol w="1389287">
                  <a:extLst>
                    <a:ext uri="{9D8B030D-6E8A-4147-A177-3AD203B41FA5}">
                      <a16:colId xmlns:a16="http://schemas.microsoft.com/office/drawing/2014/main" val="145151928"/>
                    </a:ext>
                  </a:extLst>
                </a:gridCol>
                <a:gridCol w="1114861">
                  <a:extLst>
                    <a:ext uri="{9D8B030D-6E8A-4147-A177-3AD203B41FA5}">
                      <a16:colId xmlns:a16="http://schemas.microsoft.com/office/drawing/2014/main" val="146495227"/>
                    </a:ext>
                  </a:extLst>
                </a:gridCol>
                <a:gridCol w="1389287">
                  <a:extLst>
                    <a:ext uri="{9D8B030D-6E8A-4147-A177-3AD203B41FA5}">
                      <a16:colId xmlns:a16="http://schemas.microsoft.com/office/drawing/2014/main" val="1717508420"/>
                    </a:ext>
                  </a:extLst>
                </a:gridCol>
                <a:gridCol w="1260365">
                  <a:extLst>
                    <a:ext uri="{9D8B030D-6E8A-4147-A177-3AD203B41FA5}">
                      <a16:colId xmlns:a16="http://schemas.microsoft.com/office/drawing/2014/main" val="1403903741"/>
                    </a:ext>
                  </a:extLst>
                </a:gridCol>
              </a:tblGrid>
              <a:tr h="70243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DO NOW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LINKED LEARNING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UTV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ACTIVATE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PRIOR KNOWLEDGE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EXPLICIT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STRATEGY INSTRUCTION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MODELLING OF STRATEGY</a:t>
                      </a:r>
                    </a:p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MEMORISATION</a:t>
                      </a:r>
                      <a:r>
                        <a:rPr lang="en-GB" sz="1100" b="1" baseline="0" dirty="0">
                          <a:solidFill>
                            <a:schemeClr val="bg1"/>
                          </a:solidFill>
                        </a:rPr>
                        <a:t> OF STRATEGY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GUIDED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PRACTICE</a:t>
                      </a:r>
                    </a:p>
                    <a:p>
                      <a:pPr algn="ctr"/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WE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INDEPENDENT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PRACTICE</a:t>
                      </a:r>
                    </a:p>
                    <a:p>
                      <a:pPr algn="ctr"/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YOU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STRUCTURED REFLECTION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74444"/>
                  </a:ext>
                </a:extLst>
              </a:tr>
            </a:tbl>
          </a:graphicData>
        </a:graphic>
      </p:graphicFrame>
      <p:pic>
        <p:nvPicPr>
          <p:cNvPr id="2" name="Online Media 1" title="What is Magna Carta?">
            <a:hlinkClick r:id="" action="ppaction://media"/>
            <a:extLst>
              <a:ext uri="{FF2B5EF4-FFF2-40B4-BE49-F238E27FC236}">
                <a16:creationId xmlns:a16="http://schemas.microsoft.com/office/drawing/2014/main" id="{9724D786-1525-41EB-800B-699B2AFE8F9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7209" y="1010987"/>
            <a:ext cx="10045032" cy="56754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F289F3-5672-47B5-AA5D-5A3774CCD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4601" y="4672253"/>
            <a:ext cx="1747397" cy="218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6E09373-3E82-48CD-B370-A03F662AF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826695"/>
              </p:ext>
            </p:extLst>
          </p:nvPr>
        </p:nvGraphicFramePr>
        <p:xfrm>
          <a:off x="0" y="0"/>
          <a:ext cx="12191998" cy="70243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83654">
                  <a:extLst>
                    <a:ext uri="{9D8B030D-6E8A-4147-A177-3AD203B41FA5}">
                      <a16:colId xmlns:a16="http://schemas.microsoft.com/office/drawing/2014/main" val="4106951767"/>
                    </a:ext>
                  </a:extLst>
                </a:gridCol>
                <a:gridCol w="1183467">
                  <a:extLst>
                    <a:ext uri="{9D8B030D-6E8A-4147-A177-3AD203B41FA5}">
                      <a16:colId xmlns:a16="http://schemas.microsoft.com/office/drawing/2014/main" val="2417938619"/>
                    </a:ext>
                  </a:extLst>
                </a:gridCol>
                <a:gridCol w="806129">
                  <a:extLst>
                    <a:ext uri="{9D8B030D-6E8A-4147-A177-3AD203B41FA5}">
                      <a16:colId xmlns:a16="http://schemas.microsoft.com/office/drawing/2014/main" val="2271421385"/>
                    </a:ext>
                  </a:extLst>
                </a:gridCol>
                <a:gridCol w="1423589">
                  <a:extLst>
                    <a:ext uri="{9D8B030D-6E8A-4147-A177-3AD203B41FA5}">
                      <a16:colId xmlns:a16="http://schemas.microsoft.com/office/drawing/2014/main" val="2284476299"/>
                    </a:ext>
                  </a:extLst>
                </a:gridCol>
                <a:gridCol w="1337832">
                  <a:extLst>
                    <a:ext uri="{9D8B030D-6E8A-4147-A177-3AD203B41FA5}">
                      <a16:colId xmlns:a16="http://schemas.microsoft.com/office/drawing/2014/main" val="3992320354"/>
                    </a:ext>
                  </a:extLst>
                </a:gridCol>
                <a:gridCol w="1303527">
                  <a:extLst>
                    <a:ext uri="{9D8B030D-6E8A-4147-A177-3AD203B41FA5}">
                      <a16:colId xmlns:a16="http://schemas.microsoft.com/office/drawing/2014/main" val="812934503"/>
                    </a:ext>
                  </a:extLst>
                </a:gridCol>
                <a:gridCol w="1389287">
                  <a:extLst>
                    <a:ext uri="{9D8B030D-6E8A-4147-A177-3AD203B41FA5}">
                      <a16:colId xmlns:a16="http://schemas.microsoft.com/office/drawing/2014/main" val="145151928"/>
                    </a:ext>
                  </a:extLst>
                </a:gridCol>
                <a:gridCol w="1114861">
                  <a:extLst>
                    <a:ext uri="{9D8B030D-6E8A-4147-A177-3AD203B41FA5}">
                      <a16:colId xmlns:a16="http://schemas.microsoft.com/office/drawing/2014/main" val="146495227"/>
                    </a:ext>
                  </a:extLst>
                </a:gridCol>
                <a:gridCol w="1389287">
                  <a:extLst>
                    <a:ext uri="{9D8B030D-6E8A-4147-A177-3AD203B41FA5}">
                      <a16:colId xmlns:a16="http://schemas.microsoft.com/office/drawing/2014/main" val="1717508420"/>
                    </a:ext>
                  </a:extLst>
                </a:gridCol>
                <a:gridCol w="1260365">
                  <a:extLst>
                    <a:ext uri="{9D8B030D-6E8A-4147-A177-3AD203B41FA5}">
                      <a16:colId xmlns:a16="http://schemas.microsoft.com/office/drawing/2014/main" val="1403903741"/>
                    </a:ext>
                  </a:extLst>
                </a:gridCol>
              </a:tblGrid>
              <a:tr h="70243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DO NOW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LINKED LEARNING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UTV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ACTIVATE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PRIOR KNOWLEDGE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EXPLICIT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STRATEGY INSTRUCTION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MODELLING OF STRATEGY</a:t>
                      </a:r>
                    </a:p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MEMORISATION</a:t>
                      </a:r>
                      <a:r>
                        <a:rPr lang="en-GB" sz="1100" b="1" baseline="0" dirty="0">
                          <a:solidFill>
                            <a:schemeClr val="bg1"/>
                          </a:solidFill>
                        </a:rPr>
                        <a:t> OF STRATEGY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GUIDED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PRACTICE</a:t>
                      </a:r>
                    </a:p>
                    <a:p>
                      <a:pPr algn="ctr"/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WE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INDEPENDENT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PRACTICE</a:t>
                      </a:r>
                    </a:p>
                    <a:p>
                      <a:pPr algn="ctr"/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YOU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STRUCTURED REFLECTION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7444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EA0EEB7-6BC6-4FF3-A48B-9FC91FD717B8}"/>
              </a:ext>
            </a:extLst>
          </p:cNvPr>
          <p:cNvSpPr txBox="1"/>
          <p:nvPr/>
        </p:nvSpPr>
        <p:spPr>
          <a:xfrm>
            <a:off x="176462" y="906539"/>
            <a:ext cx="118390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/>
              <a:t>Using what you have learnt from the video, think about:</a:t>
            </a:r>
            <a:br>
              <a:rPr lang="en-GB" sz="4000" u="sng" dirty="0"/>
            </a:br>
            <a:br>
              <a:rPr lang="en-GB" sz="4000" dirty="0"/>
            </a:br>
            <a:r>
              <a:rPr lang="en-GB" sz="4000" dirty="0"/>
              <a:t>Why is the Magna Carta still significant today?</a:t>
            </a:r>
            <a:br>
              <a:rPr lang="en-GB" sz="4000" dirty="0"/>
            </a:br>
            <a:br>
              <a:rPr lang="en-GB" sz="4000" dirty="0"/>
            </a:br>
            <a:r>
              <a:rPr lang="en-GB" sz="4000" dirty="0"/>
              <a:t>Can you tell the person next to you?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A935C5-0AF4-4B4D-86B5-11695D89F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4792" y="4670979"/>
            <a:ext cx="1747206" cy="218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95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BF8631C-5A95-41B0-A346-2419FAFBC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139602"/>
              </p:ext>
            </p:extLst>
          </p:nvPr>
        </p:nvGraphicFramePr>
        <p:xfrm>
          <a:off x="0" y="0"/>
          <a:ext cx="12191998" cy="70243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83654">
                  <a:extLst>
                    <a:ext uri="{9D8B030D-6E8A-4147-A177-3AD203B41FA5}">
                      <a16:colId xmlns:a16="http://schemas.microsoft.com/office/drawing/2014/main" val="4106951767"/>
                    </a:ext>
                  </a:extLst>
                </a:gridCol>
                <a:gridCol w="1183467">
                  <a:extLst>
                    <a:ext uri="{9D8B030D-6E8A-4147-A177-3AD203B41FA5}">
                      <a16:colId xmlns:a16="http://schemas.microsoft.com/office/drawing/2014/main" val="2417938619"/>
                    </a:ext>
                  </a:extLst>
                </a:gridCol>
                <a:gridCol w="806129">
                  <a:extLst>
                    <a:ext uri="{9D8B030D-6E8A-4147-A177-3AD203B41FA5}">
                      <a16:colId xmlns:a16="http://schemas.microsoft.com/office/drawing/2014/main" val="2271421385"/>
                    </a:ext>
                  </a:extLst>
                </a:gridCol>
                <a:gridCol w="1423589">
                  <a:extLst>
                    <a:ext uri="{9D8B030D-6E8A-4147-A177-3AD203B41FA5}">
                      <a16:colId xmlns:a16="http://schemas.microsoft.com/office/drawing/2014/main" val="2284476299"/>
                    </a:ext>
                  </a:extLst>
                </a:gridCol>
                <a:gridCol w="1337832">
                  <a:extLst>
                    <a:ext uri="{9D8B030D-6E8A-4147-A177-3AD203B41FA5}">
                      <a16:colId xmlns:a16="http://schemas.microsoft.com/office/drawing/2014/main" val="3992320354"/>
                    </a:ext>
                  </a:extLst>
                </a:gridCol>
                <a:gridCol w="1303527">
                  <a:extLst>
                    <a:ext uri="{9D8B030D-6E8A-4147-A177-3AD203B41FA5}">
                      <a16:colId xmlns:a16="http://schemas.microsoft.com/office/drawing/2014/main" val="812934503"/>
                    </a:ext>
                  </a:extLst>
                </a:gridCol>
                <a:gridCol w="1389287">
                  <a:extLst>
                    <a:ext uri="{9D8B030D-6E8A-4147-A177-3AD203B41FA5}">
                      <a16:colId xmlns:a16="http://schemas.microsoft.com/office/drawing/2014/main" val="145151928"/>
                    </a:ext>
                  </a:extLst>
                </a:gridCol>
                <a:gridCol w="1114861">
                  <a:extLst>
                    <a:ext uri="{9D8B030D-6E8A-4147-A177-3AD203B41FA5}">
                      <a16:colId xmlns:a16="http://schemas.microsoft.com/office/drawing/2014/main" val="146495227"/>
                    </a:ext>
                  </a:extLst>
                </a:gridCol>
                <a:gridCol w="1389287">
                  <a:extLst>
                    <a:ext uri="{9D8B030D-6E8A-4147-A177-3AD203B41FA5}">
                      <a16:colId xmlns:a16="http://schemas.microsoft.com/office/drawing/2014/main" val="1717508420"/>
                    </a:ext>
                  </a:extLst>
                </a:gridCol>
                <a:gridCol w="1260365">
                  <a:extLst>
                    <a:ext uri="{9D8B030D-6E8A-4147-A177-3AD203B41FA5}">
                      <a16:colId xmlns:a16="http://schemas.microsoft.com/office/drawing/2014/main" val="1403903741"/>
                    </a:ext>
                  </a:extLst>
                </a:gridCol>
              </a:tblGrid>
              <a:tr h="70243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DO NOW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LINKED LEARNING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UTV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ACTIVATE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PRIOR KNOWLEDGE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EXPLICIT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STRATEGY INSTRUCTION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MODELLING OF STRATEGY</a:t>
                      </a:r>
                    </a:p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MEMORISATION</a:t>
                      </a:r>
                      <a:r>
                        <a:rPr lang="en-GB" sz="1100" b="1" baseline="0" dirty="0">
                          <a:solidFill>
                            <a:schemeClr val="bg1"/>
                          </a:solidFill>
                        </a:rPr>
                        <a:t> OF STRATEGY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GUIDED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PRACTICE</a:t>
                      </a:r>
                    </a:p>
                    <a:p>
                      <a:pPr algn="ctr"/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WE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INDEPENDENT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PRACTICE</a:t>
                      </a:r>
                    </a:p>
                    <a:p>
                      <a:pPr algn="ctr"/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YOU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STRUCTURED REFLECTION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744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3BF45FA-B4BB-46E6-8721-40B5C0D23BB6}"/>
              </a:ext>
            </a:extLst>
          </p:cNvPr>
          <p:cNvSpPr txBox="1"/>
          <p:nvPr/>
        </p:nvSpPr>
        <p:spPr>
          <a:xfrm>
            <a:off x="686091" y="776396"/>
            <a:ext cx="10819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/>
              <a:t>What are some similarities and differences between the medieval and modern towns?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C6FC523-B914-43C6-B572-D7612AD33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454029"/>
              </p:ext>
            </p:extLst>
          </p:nvPr>
        </p:nvGraphicFramePr>
        <p:xfrm>
          <a:off x="216569" y="2214467"/>
          <a:ext cx="10355180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77590">
                  <a:extLst>
                    <a:ext uri="{9D8B030D-6E8A-4147-A177-3AD203B41FA5}">
                      <a16:colId xmlns:a16="http://schemas.microsoft.com/office/drawing/2014/main" val="2420467602"/>
                    </a:ext>
                  </a:extLst>
                </a:gridCol>
                <a:gridCol w="5177590">
                  <a:extLst>
                    <a:ext uri="{9D8B030D-6E8A-4147-A177-3AD203B41FA5}">
                      <a16:colId xmlns:a16="http://schemas.microsoft.com/office/drawing/2014/main" val="17840286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Similarities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Differences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292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/>
                        <a:t>Both medieval and modern towns are used for trade. People buy and sell things.</a:t>
                      </a:r>
                    </a:p>
                    <a:p>
                      <a:endParaRPr lang="en-GB" sz="2000" dirty="0"/>
                    </a:p>
                    <a:p>
                      <a:endParaRPr lang="en-GB" sz="2000" dirty="0"/>
                    </a:p>
                    <a:p>
                      <a:endParaRPr lang="en-GB" sz="2000" dirty="0"/>
                    </a:p>
                    <a:p>
                      <a:endParaRPr lang="en-GB" sz="2000" dirty="0"/>
                    </a:p>
                    <a:p>
                      <a:endParaRPr lang="en-GB" sz="2000" dirty="0"/>
                    </a:p>
                    <a:p>
                      <a:endParaRPr lang="en-GB" sz="2000" dirty="0"/>
                    </a:p>
                    <a:p>
                      <a:endParaRPr lang="en-GB" sz="2000" dirty="0"/>
                    </a:p>
                    <a:p>
                      <a:endParaRPr lang="en-GB" sz="2000" dirty="0"/>
                    </a:p>
                    <a:p>
                      <a:endParaRPr lang="en-GB" sz="2000" dirty="0"/>
                    </a:p>
                    <a:p>
                      <a:endParaRPr lang="en-GB" sz="2000" dirty="0"/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/>
                        <a:t>Modern towns are much cleaner as people are paid to collect rubbish and clean the streets.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78082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2E748EB-4EF8-440E-B119-C5C7AB274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150" y="5004387"/>
            <a:ext cx="1480847" cy="185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28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0A3C7-933C-4D41-B7BC-AA21B1625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6" y="701167"/>
            <a:ext cx="10515600" cy="902148"/>
          </a:xfrm>
        </p:spPr>
        <p:txBody>
          <a:bodyPr/>
          <a:lstStyle/>
          <a:p>
            <a:r>
              <a:rPr lang="en-GB" b="1" u="sng" dirty="0">
                <a:latin typeface="+mn-lt"/>
              </a:rPr>
              <a:t>Source Skills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BF8631C-5A95-41B0-A346-2419FAFBC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705266"/>
              </p:ext>
            </p:extLst>
          </p:nvPr>
        </p:nvGraphicFramePr>
        <p:xfrm>
          <a:off x="0" y="0"/>
          <a:ext cx="12191998" cy="70243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83654">
                  <a:extLst>
                    <a:ext uri="{9D8B030D-6E8A-4147-A177-3AD203B41FA5}">
                      <a16:colId xmlns:a16="http://schemas.microsoft.com/office/drawing/2014/main" val="4106951767"/>
                    </a:ext>
                  </a:extLst>
                </a:gridCol>
                <a:gridCol w="1183467">
                  <a:extLst>
                    <a:ext uri="{9D8B030D-6E8A-4147-A177-3AD203B41FA5}">
                      <a16:colId xmlns:a16="http://schemas.microsoft.com/office/drawing/2014/main" val="2417938619"/>
                    </a:ext>
                  </a:extLst>
                </a:gridCol>
                <a:gridCol w="806129">
                  <a:extLst>
                    <a:ext uri="{9D8B030D-6E8A-4147-A177-3AD203B41FA5}">
                      <a16:colId xmlns:a16="http://schemas.microsoft.com/office/drawing/2014/main" val="2271421385"/>
                    </a:ext>
                  </a:extLst>
                </a:gridCol>
                <a:gridCol w="1423589">
                  <a:extLst>
                    <a:ext uri="{9D8B030D-6E8A-4147-A177-3AD203B41FA5}">
                      <a16:colId xmlns:a16="http://schemas.microsoft.com/office/drawing/2014/main" val="2284476299"/>
                    </a:ext>
                  </a:extLst>
                </a:gridCol>
                <a:gridCol w="1337832">
                  <a:extLst>
                    <a:ext uri="{9D8B030D-6E8A-4147-A177-3AD203B41FA5}">
                      <a16:colId xmlns:a16="http://schemas.microsoft.com/office/drawing/2014/main" val="3992320354"/>
                    </a:ext>
                  </a:extLst>
                </a:gridCol>
                <a:gridCol w="1303527">
                  <a:extLst>
                    <a:ext uri="{9D8B030D-6E8A-4147-A177-3AD203B41FA5}">
                      <a16:colId xmlns:a16="http://schemas.microsoft.com/office/drawing/2014/main" val="812934503"/>
                    </a:ext>
                  </a:extLst>
                </a:gridCol>
                <a:gridCol w="1389287">
                  <a:extLst>
                    <a:ext uri="{9D8B030D-6E8A-4147-A177-3AD203B41FA5}">
                      <a16:colId xmlns:a16="http://schemas.microsoft.com/office/drawing/2014/main" val="145151928"/>
                    </a:ext>
                  </a:extLst>
                </a:gridCol>
                <a:gridCol w="1114861">
                  <a:extLst>
                    <a:ext uri="{9D8B030D-6E8A-4147-A177-3AD203B41FA5}">
                      <a16:colId xmlns:a16="http://schemas.microsoft.com/office/drawing/2014/main" val="146495227"/>
                    </a:ext>
                  </a:extLst>
                </a:gridCol>
                <a:gridCol w="1389287">
                  <a:extLst>
                    <a:ext uri="{9D8B030D-6E8A-4147-A177-3AD203B41FA5}">
                      <a16:colId xmlns:a16="http://schemas.microsoft.com/office/drawing/2014/main" val="1717508420"/>
                    </a:ext>
                  </a:extLst>
                </a:gridCol>
                <a:gridCol w="1260365">
                  <a:extLst>
                    <a:ext uri="{9D8B030D-6E8A-4147-A177-3AD203B41FA5}">
                      <a16:colId xmlns:a16="http://schemas.microsoft.com/office/drawing/2014/main" val="1403903741"/>
                    </a:ext>
                  </a:extLst>
                </a:gridCol>
              </a:tblGrid>
              <a:tr h="70243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DO NOW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LINKED LEARNING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UTV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ACTIVATE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PRIOR KNOWLEDGE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EXPLICIT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STRATEGY INSTRUCTION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MODELLING OF STRATEGY</a:t>
                      </a:r>
                    </a:p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MEMORISATION</a:t>
                      </a:r>
                      <a:r>
                        <a:rPr lang="en-GB" sz="1100" b="1" baseline="0" dirty="0">
                          <a:solidFill>
                            <a:schemeClr val="bg1"/>
                          </a:solidFill>
                        </a:rPr>
                        <a:t> OF STRATEGY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GUIDED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PRACTICE</a:t>
                      </a:r>
                    </a:p>
                    <a:p>
                      <a:pPr algn="ctr"/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WE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INDEPENDENT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PRACTICE</a:t>
                      </a:r>
                    </a:p>
                    <a:p>
                      <a:pPr algn="ctr"/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YOU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STRUCTURED REFLECTION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7444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63E2986-4474-4ED8-862E-E236C8596E9B}"/>
              </a:ext>
            </a:extLst>
          </p:cNvPr>
          <p:cNvSpPr txBox="1"/>
          <p:nvPr/>
        </p:nvSpPr>
        <p:spPr>
          <a:xfrm>
            <a:off x="429125" y="1603315"/>
            <a:ext cx="74956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800" dirty="0"/>
              <a:t> Complete the worksheet provided to practice your source skills!</a:t>
            </a:r>
            <a:br>
              <a:rPr lang="en-GB" sz="2800" dirty="0"/>
            </a:br>
            <a:endParaRPr lang="en-GB" sz="2800" dirty="0"/>
          </a:p>
          <a:p>
            <a:pPr marL="342900" indent="-342900">
              <a:buFont typeface="+mj-lt"/>
              <a:buAutoNum type="arabicPeriod"/>
            </a:pPr>
            <a:r>
              <a:rPr lang="en-GB" sz="2800" b="1" dirty="0"/>
              <a:t>Challenge: </a:t>
            </a:r>
            <a:r>
              <a:rPr lang="en-GB" sz="2800" dirty="0"/>
              <a:t>What sources could we use to find out more about the medieval period?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Can you give examples of both primary and secondary sources we could use?</a:t>
            </a:r>
            <a:br>
              <a:rPr lang="en-GB" sz="2800" dirty="0"/>
            </a:br>
            <a:br>
              <a:rPr lang="en-GB" sz="2800" dirty="0"/>
            </a:br>
            <a:r>
              <a:rPr lang="en-GB" sz="2800" i="1" dirty="0"/>
              <a:t>Examples of sources we could use to find out more about the medieval period are…</a:t>
            </a:r>
            <a:endParaRPr lang="en-GB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6721C8-50ED-4DF3-9555-39DDC6395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4794" y="4672253"/>
            <a:ext cx="1747206" cy="218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68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8ADB3-30F6-447F-A381-BDD2BED8E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02437"/>
            <a:ext cx="10515600" cy="702438"/>
          </a:xfrm>
        </p:spPr>
        <p:txBody>
          <a:bodyPr>
            <a:normAutofit/>
          </a:bodyPr>
          <a:lstStyle/>
          <a:p>
            <a:pPr algn="ctr"/>
            <a:r>
              <a:rPr lang="en-GB" sz="3200" u="sng" dirty="0">
                <a:latin typeface="+mn-lt"/>
              </a:rPr>
              <a:t>How do we write PEEL Paragraphs?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4BAB71-C09A-4B69-9D53-43DC9E6EB8DC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1998" cy="70243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83654">
                  <a:extLst>
                    <a:ext uri="{9D8B030D-6E8A-4147-A177-3AD203B41FA5}">
                      <a16:colId xmlns:a16="http://schemas.microsoft.com/office/drawing/2014/main" val="4106951767"/>
                    </a:ext>
                  </a:extLst>
                </a:gridCol>
                <a:gridCol w="1183467">
                  <a:extLst>
                    <a:ext uri="{9D8B030D-6E8A-4147-A177-3AD203B41FA5}">
                      <a16:colId xmlns:a16="http://schemas.microsoft.com/office/drawing/2014/main" val="2417938619"/>
                    </a:ext>
                  </a:extLst>
                </a:gridCol>
                <a:gridCol w="806129">
                  <a:extLst>
                    <a:ext uri="{9D8B030D-6E8A-4147-A177-3AD203B41FA5}">
                      <a16:colId xmlns:a16="http://schemas.microsoft.com/office/drawing/2014/main" val="2271421385"/>
                    </a:ext>
                  </a:extLst>
                </a:gridCol>
                <a:gridCol w="1423589">
                  <a:extLst>
                    <a:ext uri="{9D8B030D-6E8A-4147-A177-3AD203B41FA5}">
                      <a16:colId xmlns:a16="http://schemas.microsoft.com/office/drawing/2014/main" val="2284476299"/>
                    </a:ext>
                  </a:extLst>
                </a:gridCol>
                <a:gridCol w="1337832">
                  <a:extLst>
                    <a:ext uri="{9D8B030D-6E8A-4147-A177-3AD203B41FA5}">
                      <a16:colId xmlns:a16="http://schemas.microsoft.com/office/drawing/2014/main" val="3992320354"/>
                    </a:ext>
                  </a:extLst>
                </a:gridCol>
                <a:gridCol w="1303527">
                  <a:extLst>
                    <a:ext uri="{9D8B030D-6E8A-4147-A177-3AD203B41FA5}">
                      <a16:colId xmlns:a16="http://schemas.microsoft.com/office/drawing/2014/main" val="812934503"/>
                    </a:ext>
                  </a:extLst>
                </a:gridCol>
                <a:gridCol w="1389287">
                  <a:extLst>
                    <a:ext uri="{9D8B030D-6E8A-4147-A177-3AD203B41FA5}">
                      <a16:colId xmlns:a16="http://schemas.microsoft.com/office/drawing/2014/main" val="145151928"/>
                    </a:ext>
                  </a:extLst>
                </a:gridCol>
                <a:gridCol w="1114861">
                  <a:extLst>
                    <a:ext uri="{9D8B030D-6E8A-4147-A177-3AD203B41FA5}">
                      <a16:colId xmlns:a16="http://schemas.microsoft.com/office/drawing/2014/main" val="146495227"/>
                    </a:ext>
                  </a:extLst>
                </a:gridCol>
                <a:gridCol w="1389287">
                  <a:extLst>
                    <a:ext uri="{9D8B030D-6E8A-4147-A177-3AD203B41FA5}">
                      <a16:colId xmlns:a16="http://schemas.microsoft.com/office/drawing/2014/main" val="1717508420"/>
                    </a:ext>
                  </a:extLst>
                </a:gridCol>
                <a:gridCol w="1260365">
                  <a:extLst>
                    <a:ext uri="{9D8B030D-6E8A-4147-A177-3AD203B41FA5}">
                      <a16:colId xmlns:a16="http://schemas.microsoft.com/office/drawing/2014/main" val="1403903741"/>
                    </a:ext>
                  </a:extLst>
                </a:gridCol>
              </a:tblGrid>
              <a:tr h="70243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DO NOW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LINKED LEARNING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UTV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ACTIVATE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PRIOR KNOWLEDGE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EXPLICIT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STRATEGY INSTRUCTION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MODELLING OF STRATEGY</a:t>
                      </a:r>
                    </a:p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MEMORISATION</a:t>
                      </a:r>
                      <a:r>
                        <a:rPr lang="en-GB" sz="1100" b="1" baseline="0" dirty="0">
                          <a:solidFill>
                            <a:schemeClr val="bg1"/>
                          </a:solidFill>
                        </a:rPr>
                        <a:t> OF STRATEGY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GUIDED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PRACTICE</a:t>
                      </a:r>
                    </a:p>
                    <a:p>
                      <a:pPr algn="ctr"/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WE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INDEPENDENT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PRACTICE</a:t>
                      </a:r>
                    </a:p>
                    <a:p>
                      <a:pPr algn="ctr"/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YOU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STRUCTURED REFLECTION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7444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2A5B85F-292D-4C54-BC5E-E601CA086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4603" y="4672253"/>
            <a:ext cx="1747397" cy="218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00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858</Words>
  <Application>Microsoft Office PowerPoint</Application>
  <PresentationFormat>Widescreen</PresentationFormat>
  <Paragraphs>225</Paragraphs>
  <Slides>11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Year 7 AP2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Source Skills</vt:lpstr>
      <vt:lpstr>How do we write PEEL Paragraphs?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was Europe like in 1914?</dc:title>
  <dc:creator>Megan House</dc:creator>
  <cp:lastModifiedBy>Lydia Fraser</cp:lastModifiedBy>
  <cp:revision>96</cp:revision>
  <cp:lastPrinted>2023-04-27T15:42:43Z</cp:lastPrinted>
  <dcterms:created xsi:type="dcterms:W3CDTF">2023-04-18T10:24:11Z</dcterms:created>
  <dcterms:modified xsi:type="dcterms:W3CDTF">2024-03-11T13:48:34Z</dcterms:modified>
</cp:coreProperties>
</file>